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440" r:id="rId3"/>
    <p:sldId id="2441" r:id="rId4"/>
    <p:sldId id="1810" r:id="rId5"/>
    <p:sldId id="1811" r:id="rId6"/>
    <p:sldId id="1215" r:id="rId7"/>
    <p:sldId id="2215" r:id="rId8"/>
    <p:sldId id="1871" r:id="rId9"/>
    <p:sldId id="1872" r:id="rId10"/>
    <p:sldId id="1873" r:id="rId11"/>
    <p:sldId id="1874" r:id="rId12"/>
    <p:sldId id="1875" r:id="rId13"/>
    <p:sldId id="1876" r:id="rId14"/>
    <p:sldId id="2280" r:id="rId15"/>
    <p:sldId id="1877" r:id="rId16"/>
    <p:sldId id="2281" r:id="rId17"/>
    <p:sldId id="2282" r:id="rId19"/>
    <p:sldId id="1982" r:id="rId20"/>
    <p:sldId id="2283" r:id="rId21"/>
    <p:sldId id="1985" r:id="rId22"/>
    <p:sldId id="1986" r:id="rId23"/>
    <p:sldId id="1987" r:id="rId24"/>
    <p:sldId id="1988" r:id="rId25"/>
    <p:sldId id="1989" r:id="rId26"/>
    <p:sldId id="2284" r:id="rId27"/>
    <p:sldId id="1990" r:id="rId28"/>
    <p:sldId id="1991" r:id="rId29"/>
    <p:sldId id="1992" r:id="rId30"/>
    <p:sldId id="2354" r:id="rId31"/>
    <p:sldId id="1994" r:id="rId32"/>
    <p:sldId id="2285" r:id="rId33"/>
    <p:sldId id="1293" r:id="rId34"/>
    <p:sldId id="2288" r:id="rId35"/>
    <p:sldId id="2337" r:id="rId36"/>
    <p:sldId id="1996" r:id="rId37"/>
    <p:sldId id="1997" r:id="rId38"/>
    <p:sldId id="1998" r:id="rId39"/>
    <p:sldId id="1999" r:id="rId40"/>
    <p:sldId id="2000" r:id="rId41"/>
    <p:sldId id="2338" r:id="rId42"/>
    <p:sldId id="2001" r:id="rId43"/>
    <p:sldId id="2339" r:id="rId44"/>
    <p:sldId id="2340" r:id="rId45"/>
    <p:sldId id="2146" r:id="rId46"/>
    <p:sldId id="2147" r:id="rId47"/>
    <p:sldId id="2355" r:id="rId48"/>
    <p:sldId id="2341" r:id="rId49"/>
    <p:sldId id="2356" r:id="rId50"/>
    <p:sldId id="2151" r:id="rId51"/>
    <p:sldId id="2343" r:id="rId52"/>
    <p:sldId id="2344" r:id="rId53"/>
    <p:sldId id="2345" r:id="rId54"/>
    <p:sldId id="2346" r:id="rId55"/>
    <p:sldId id="2347" r:id="rId56"/>
    <p:sldId id="2348" r:id="rId57"/>
    <p:sldId id="2156" r:id="rId58"/>
    <p:sldId id="2349" r:id="rId59"/>
    <p:sldId id="2158" r:id="rId60"/>
    <p:sldId id="2350" r:id="rId61"/>
    <p:sldId id="2351" r:id="rId62"/>
    <p:sldId id="2352" r:id="rId63"/>
    <p:sldId id="2159" r:id="rId64"/>
    <p:sldId id="2160" r:id="rId65"/>
    <p:sldId id="2161" r:id="rId66"/>
    <p:sldId id="2162" r:id="rId67"/>
    <p:sldId id="2163" r:id="rId68"/>
    <p:sldId id="2357" r:id="rId69"/>
    <p:sldId id="2144" r:id="rId70"/>
    <p:sldId id="2203" r:id="rId71"/>
    <p:sldId id="2432" r:id="rId72"/>
    <p:sldId id="2410" r:id="rId73"/>
    <p:sldId id="2411" r:id="rId74"/>
    <p:sldId id="2413" r:id="rId75"/>
    <p:sldId id="2412" r:id="rId76"/>
    <p:sldId id="2414" r:id="rId77"/>
    <p:sldId id="2204" r:id="rId78"/>
    <p:sldId id="472" r:id="rId79"/>
  </p:sldIdLst>
  <p:sldSz cx="12192000" cy="6858000"/>
  <p:notesSz cx="6858000" cy="9144000"/>
  <p:custDataLst>
    <p:tags r:id="rId8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FFFF"/>
    <a:srgbClr val="EAF3FA"/>
    <a:srgbClr val="58B6E5"/>
    <a:srgbClr val="E2AEAB"/>
    <a:srgbClr val="F1E8EA"/>
    <a:srgbClr val="B8975A"/>
    <a:srgbClr val="E2DDE5"/>
    <a:srgbClr val="C6E1F2"/>
    <a:srgbClr val="E1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6" y="30"/>
      </p:cViewPr>
      <p:guideLst>
        <p:guide orient="horz" pos="2217"/>
        <p:guide pos="358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4" Type="http://schemas.openxmlformats.org/officeDocument/2006/relationships/tags" Target="tags/tag446.xml"/><Relationship Id="rId83" Type="http://schemas.openxmlformats.org/officeDocument/2006/relationships/commentAuthors" Target="commentAuthors.xml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33.png"/><Relationship Id="rId4" Type="http://schemas.openxmlformats.org/officeDocument/2006/relationships/image" Target="../media/image26.png"/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5.jpeg"/><Relationship Id="rId4" Type="http://schemas.openxmlformats.org/officeDocument/2006/relationships/image" Target="../media/image29.png"/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5.jpeg"/><Relationship Id="rId4" Type="http://schemas.openxmlformats.org/officeDocument/2006/relationships/image" Target="../media/image32.png"/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4.png"/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79.xml"/><Relationship Id="rId2" Type="http://schemas.openxmlformats.org/officeDocument/2006/relationships/image" Target="../media/image4.png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0.xml"/><Relationship Id="rId2" Type="http://schemas.openxmlformats.org/officeDocument/2006/relationships/image" Target="../media/image36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tags" Target="../tags/tag18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2.xml"/><Relationship Id="rId2" Type="http://schemas.openxmlformats.org/officeDocument/2006/relationships/image" Target="../media/image4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3.xml"/><Relationship Id="rId2" Type="http://schemas.openxmlformats.org/officeDocument/2006/relationships/image" Target="../media/image36.png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4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5.xml"/><Relationship Id="rId2" Type="http://schemas.openxmlformats.org/officeDocument/2006/relationships/image" Target="../media/image4.png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6.xml"/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88.xml"/><Relationship Id="rId5" Type="http://schemas.openxmlformats.org/officeDocument/2006/relationships/image" Target="../media/image4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tags" Target="../tags/tag18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285.xml"/><Relationship Id="rId98" Type="http://schemas.openxmlformats.org/officeDocument/2006/relationships/tags" Target="../tags/tag284.xml"/><Relationship Id="rId97" Type="http://schemas.openxmlformats.org/officeDocument/2006/relationships/tags" Target="../tags/tag283.xml"/><Relationship Id="rId96" Type="http://schemas.openxmlformats.org/officeDocument/2006/relationships/tags" Target="../tags/tag282.xml"/><Relationship Id="rId95" Type="http://schemas.openxmlformats.org/officeDocument/2006/relationships/tags" Target="../tags/tag281.xml"/><Relationship Id="rId94" Type="http://schemas.openxmlformats.org/officeDocument/2006/relationships/tags" Target="../tags/tag280.xml"/><Relationship Id="rId93" Type="http://schemas.openxmlformats.org/officeDocument/2006/relationships/tags" Target="../tags/tag279.xml"/><Relationship Id="rId92" Type="http://schemas.openxmlformats.org/officeDocument/2006/relationships/tags" Target="../tags/tag278.xml"/><Relationship Id="rId91" Type="http://schemas.openxmlformats.org/officeDocument/2006/relationships/tags" Target="../tags/tag277.xml"/><Relationship Id="rId90" Type="http://schemas.openxmlformats.org/officeDocument/2006/relationships/tags" Target="../tags/tag276.xml"/><Relationship Id="rId9" Type="http://schemas.openxmlformats.org/officeDocument/2006/relationships/tags" Target="../tags/tag195.xml"/><Relationship Id="rId89" Type="http://schemas.openxmlformats.org/officeDocument/2006/relationships/tags" Target="../tags/tag275.xml"/><Relationship Id="rId88" Type="http://schemas.openxmlformats.org/officeDocument/2006/relationships/tags" Target="../tags/tag274.xml"/><Relationship Id="rId87" Type="http://schemas.openxmlformats.org/officeDocument/2006/relationships/tags" Target="../tags/tag273.xml"/><Relationship Id="rId86" Type="http://schemas.openxmlformats.org/officeDocument/2006/relationships/tags" Target="../tags/tag272.xml"/><Relationship Id="rId85" Type="http://schemas.openxmlformats.org/officeDocument/2006/relationships/tags" Target="../tags/tag271.xml"/><Relationship Id="rId84" Type="http://schemas.openxmlformats.org/officeDocument/2006/relationships/tags" Target="../tags/tag270.xml"/><Relationship Id="rId83" Type="http://schemas.openxmlformats.org/officeDocument/2006/relationships/tags" Target="../tags/tag269.xml"/><Relationship Id="rId82" Type="http://schemas.openxmlformats.org/officeDocument/2006/relationships/tags" Target="../tags/tag268.xml"/><Relationship Id="rId81" Type="http://schemas.openxmlformats.org/officeDocument/2006/relationships/tags" Target="../tags/tag267.xml"/><Relationship Id="rId80" Type="http://schemas.openxmlformats.org/officeDocument/2006/relationships/tags" Target="../tags/tag266.xml"/><Relationship Id="rId8" Type="http://schemas.openxmlformats.org/officeDocument/2006/relationships/tags" Target="../tags/tag194.xml"/><Relationship Id="rId79" Type="http://schemas.openxmlformats.org/officeDocument/2006/relationships/tags" Target="../tags/tag265.xml"/><Relationship Id="rId78" Type="http://schemas.openxmlformats.org/officeDocument/2006/relationships/tags" Target="../tags/tag264.xml"/><Relationship Id="rId77" Type="http://schemas.openxmlformats.org/officeDocument/2006/relationships/tags" Target="../tags/tag263.xml"/><Relationship Id="rId76" Type="http://schemas.openxmlformats.org/officeDocument/2006/relationships/tags" Target="../tags/tag262.xml"/><Relationship Id="rId75" Type="http://schemas.openxmlformats.org/officeDocument/2006/relationships/tags" Target="../tags/tag261.xml"/><Relationship Id="rId74" Type="http://schemas.openxmlformats.org/officeDocument/2006/relationships/tags" Target="../tags/tag260.xml"/><Relationship Id="rId73" Type="http://schemas.openxmlformats.org/officeDocument/2006/relationships/tags" Target="../tags/tag259.xml"/><Relationship Id="rId72" Type="http://schemas.openxmlformats.org/officeDocument/2006/relationships/tags" Target="../tags/tag258.xml"/><Relationship Id="rId71" Type="http://schemas.openxmlformats.org/officeDocument/2006/relationships/tags" Target="../tags/tag257.xml"/><Relationship Id="rId70" Type="http://schemas.openxmlformats.org/officeDocument/2006/relationships/tags" Target="../tags/tag256.xml"/><Relationship Id="rId7" Type="http://schemas.openxmlformats.org/officeDocument/2006/relationships/tags" Target="../tags/tag193.xml"/><Relationship Id="rId69" Type="http://schemas.openxmlformats.org/officeDocument/2006/relationships/tags" Target="../tags/tag255.xml"/><Relationship Id="rId68" Type="http://schemas.openxmlformats.org/officeDocument/2006/relationships/tags" Target="../tags/tag254.xml"/><Relationship Id="rId67" Type="http://schemas.openxmlformats.org/officeDocument/2006/relationships/tags" Target="../tags/tag253.xml"/><Relationship Id="rId66" Type="http://schemas.openxmlformats.org/officeDocument/2006/relationships/tags" Target="../tags/tag252.xml"/><Relationship Id="rId65" Type="http://schemas.openxmlformats.org/officeDocument/2006/relationships/tags" Target="../tags/tag251.xml"/><Relationship Id="rId64" Type="http://schemas.openxmlformats.org/officeDocument/2006/relationships/tags" Target="../tags/tag250.xml"/><Relationship Id="rId63" Type="http://schemas.openxmlformats.org/officeDocument/2006/relationships/tags" Target="../tags/tag249.xml"/><Relationship Id="rId62" Type="http://schemas.openxmlformats.org/officeDocument/2006/relationships/tags" Target="../tags/tag248.xml"/><Relationship Id="rId61" Type="http://schemas.openxmlformats.org/officeDocument/2006/relationships/tags" Target="../tags/tag247.xml"/><Relationship Id="rId60" Type="http://schemas.openxmlformats.org/officeDocument/2006/relationships/tags" Target="../tags/tag246.xml"/><Relationship Id="rId6" Type="http://schemas.openxmlformats.org/officeDocument/2006/relationships/tags" Target="../tags/tag192.xml"/><Relationship Id="rId59" Type="http://schemas.openxmlformats.org/officeDocument/2006/relationships/tags" Target="../tags/tag245.xml"/><Relationship Id="rId58" Type="http://schemas.openxmlformats.org/officeDocument/2006/relationships/tags" Target="../tags/tag244.xml"/><Relationship Id="rId57" Type="http://schemas.openxmlformats.org/officeDocument/2006/relationships/tags" Target="../tags/tag243.xml"/><Relationship Id="rId56" Type="http://schemas.openxmlformats.org/officeDocument/2006/relationships/tags" Target="../tags/tag242.xml"/><Relationship Id="rId55" Type="http://schemas.openxmlformats.org/officeDocument/2006/relationships/tags" Target="../tags/tag241.xml"/><Relationship Id="rId54" Type="http://schemas.openxmlformats.org/officeDocument/2006/relationships/tags" Target="../tags/tag240.xml"/><Relationship Id="rId53" Type="http://schemas.openxmlformats.org/officeDocument/2006/relationships/tags" Target="../tags/tag239.xml"/><Relationship Id="rId52" Type="http://schemas.openxmlformats.org/officeDocument/2006/relationships/tags" Target="../tags/tag238.xml"/><Relationship Id="rId51" Type="http://schemas.openxmlformats.org/officeDocument/2006/relationships/tags" Target="../tags/tag237.xml"/><Relationship Id="rId50" Type="http://schemas.openxmlformats.org/officeDocument/2006/relationships/tags" Target="../tags/tag236.xml"/><Relationship Id="rId5" Type="http://schemas.openxmlformats.org/officeDocument/2006/relationships/tags" Target="../tags/tag191.xml"/><Relationship Id="rId49" Type="http://schemas.openxmlformats.org/officeDocument/2006/relationships/tags" Target="../tags/tag235.xml"/><Relationship Id="rId48" Type="http://schemas.openxmlformats.org/officeDocument/2006/relationships/tags" Target="../tags/tag234.xml"/><Relationship Id="rId47" Type="http://schemas.openxmlformats.org/officeDocument/2006/relationships/tags" Target="../tags/tag233.xml"/><Relationship Id="rId46" Type="http://schemas.openxmlformats.org/officeDocument/2006/relationships/tags" Target="../tags/tag232.xml"/><Relationship Id="rId45" Type="http://schemas.openxmlformats.org/officeDocument/2006/relationships/tags" Target="../tags/tag231.xml"/><Relationship Id="rId44" Type="http://schemas.openxmlformats.org/officeDocument/2006/relationships/tags" Target="../tags/tag230.xml"/><Relationship Id="rId43" Type="http://schemas.openxmlformats.org/officeDocument/2006/relationships/tags" Target="../tags/tag229.xml"/><Relationship Id="rId42" Type="http://schemas.openxmlformats.org/officeDocument/2006/relationships/tags" Target="../tags/tag228.xml"/><Relationship Id="rId41" Type="http://schemas.openxmlformats.org/officeDocument/2006/relationships/tags" Target="../tags/tag227.xml"/><Relationship Id="rId40" Type="http://schemas.openxmlformats.org/officeDocument/2006/relationships/tags" Target="../tags/tag226.xml"/><Relationship Id="rId4" Type="http://schemas.openxmlformats.org/officeDocument/2006/relationships/tags" Target="../tags/tag190.xml"/><Relationship Id="rId39" Type="http://schemas.openxmlformats.org/officeDocument/2006/relationships/tags" Target="../tags/tag225.xml"/><Relationship Id="rId38" Type="http://schemas.openxmlformats.org/officeDocument/2006/relationships/tags" Target="../tags/tag224.xml"/><Relationship Id="rId37" Type="http://schemas.openxmlformats.org/officeDocument/2006/relationships/tags" Target="../tags/tag223.xml"/><Relationship Id="rId36" Type="http://schemas.openxmlformats.org/officeDocument/2006/relationships/tags" Target="../tags/tag222.xml"/><Relationship Id="rId35" Type="http://schemas.openxmlformats.org/officeDocument/2006/relationships/tags" Target="../tags/tag221.xml"/><Relationship Id="rId34" Type="http://schemas.openxmlformats.org/officeDocument/2006/relationships/tags" Target="../tags/tag220.xml"/><Relationship Id="rId33" Type="http://schemas.openxmlformats.org/officeDocument/2006/relationships/tags" Target="../tags/tag219.xml"/><Relationship Id="rId32" Type="http://schemas.openxmlformats.org/officeDocument/2006/relationships/tags" Target="../tags/tag218.xml"/><Relationship Id="rId31" Type="http://schemas.openxmlformats.org/officeDocument/2006/relationships/tags" Target="../tags/tag217.xml"/><Relationship Id="rId30" Type="http://schemas.openxmlformats.org/officeDocument/2006/relationships/tags" Target="../tags/tag216.xml"/><Relationship Id="rId3" Type="http://schemas.openxmlformats.org/officeDocument/2006/relationships/tags" Target="../tags/tag189.xml"/><Relationship Id="rId29" Type="http://schemas.openxmlformats.org/officeDocument/2006/relationships/tags" Target="../tags/tag215.xml"/><Relationship Id="rId28" Type="http://schemas.openxmlformats.org/officeDocument/2006/relationships/tags" Target="../tags/tag214.xml"/><Relationship Id="rId27" Type="http://schemas.openxmlformats.org/officeDocument/2006/relationships/tags" Target="../tags/tag213.xml"/><Relationship Id="rId26" Type="http://schemas.openxmlformats.org/officeDocument/2006/relationships/tags" Target="../tags/tag212.xml"/><Relationship Id="rId25" Type="http://schemas.openxmlformats.org/officeDocument/2006/relationships/tags" Target="../tags/tag211.xml"/><Relationship Id="rId24" Type="http://schemas.openxmlformats.org/officeDocument/2006/relationships/tags" Target="../tags/tag210.xml"/><Relationship Id="rId23" Type="http://schemas.openxmlformats.org/officeDocument/2006/relationships/tags" Target="../tags/tag209.xml"/><Relationship Id="rId22" Type="http://schemas.openxmlformats.org/officeDocument/2006/relationships/tags" Target="../tags/tag208.xml"/><Relationship Id="rId21" Type="http://schemas.openxmlformats.org/officeDocument/2006/relationships/tags" Target="../tags/tag207.xml"/><Relationship Id="rId20" Type="http://schemas.openxmlformats.org/officeDocument/2006/relationships/tags" Target="../tags/tag206.xml"/><Relationship Id="rId2" Type="http://schemas.openxmlformats.org/officeDocument/2006/relationships/image" Target="../media/image12.jpeg"/><Relationship Id="rId19" Type="http://schemas.openxmlformats.org/officeDocument/2006/relationships/tags" Target="../tags/tag205.xml"/><Relationship Id="rId18" Type="http://schemas.openxmlformats.org/officeDocument/2006/relationships/tags" Target="../tags/tag204.xml"/><Relationship Id="rId17" Type="http://schemas.openxmlformats.org/officeDocument/2006/relationships/tags" Target="../tags/tag203.xml"/><Relationship Id="rId16" Type="http://schemas.openxmlformats.org/officeDocument/2006/relationships/tags" Target="../tags/tag202.xml"/><Relationship Id="rId15" Type="http://schemas.openxmlformats.org/officeDocument/2006/relationships/tags" Target="../tags/tag201.xml"/><Relationship Id="rId14" Type="http://schemas.openxmlformats.org/officeDocument/2006/relationships/tags" Target="../tags/tag200.xml"/><Relationship Id="rId13" Type="http://schemas.openxmlformats.org/officeDocument/2006/relationships/tags" Target="../tags/tag199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198.xml"/><Relationship Id="rId119" Type="http://schemas.openxmlformats.org/officeDocument/2006/relationships/image" Target="../media/image4.png"/><Relationship Id="rId118" Type="http://schemas.openxmlformats.org/officeDocument/2006/relationships/tags" Target="../tags/tag304.xml"/><Relationship Id="rId117" Type="http://schemas.openxmlformats.org/officeDocument/2006/relationships/tags" Target="../tags/tag303.xml"/><Relationship Id="rId116" Type="http://schemas.openxmlformats.org/officeDocument/2006/relationships/tags" Target="../tags/tag302.xml"/><Relationship Id="rId115" Type="http://schemas.openxmlformats.org/officeDocument/2006/relationships/tags" Target="../tags/tag301.xml"/><Relationship Id="rId114" Type="http://schemas.openxmlformats.org/officeDocument/2006/relationships/tags" Target="../tags/tag300.xml"/><Relationship Id="rId113" Type="http://schemas.openxmlformats.org/officeDocument/2006/relationships/tags" Target="../tags/tag299.xml"/><Relationship Id="rId112" Type="http://schemas.openxmlformats.org/officeDocument/2006/relationships/tags" Target="../tags/tag298.xml"/><Relationship Id="rId111" Type="http://schemas.openxmlformats.org/officeDocument/2006/relationships/tags" Target="../tags/tag297.xml"/><Relationship Id="rId110" Type="http://schemas.openxmlformats.org/officeDocument/2006/relationships/tags" Target="../tags/tag296.xml"/><Relationship Id="rId11" Type="http://schemas.openxmlformats.org/officeDocument/2006/relationships/tags" Target="../tags/tag197.xml"/><Relationship Id="rId109" Type="http://schemas.openxmlformats.org/officeDocument/2006/relationships/tags" Target="../tags/tag295.xml"/><Relationship Id="rId108" Type="http://schemas.openxmlformats.org/officeDocument/2006/relationships/tags" Target="../tags/tag294.xml"/><Relationship Id="rId107" Type="http://schemas.openxmlformats.org/officeDocument/2006/relationships/tags" Target="../tags/tag293.xml"/><Relationship Id="rId106" Type="http://schemas.openxmlformats.org/officeDocument/2006/relationships/tags" Target="../tags/tag292.xml"/><Relationship Id="rId105" Type="http://schemas.openxmlformats.org/officeDocument/2006/relationships/tags" Target="../tags/tag291.xml"/><Relationship Id="rId104" Type="http://schemas.openxmlformats.org/officeDocument/2006/relationships/tags" Target="../tags/tag290.xml"/><Relationship Id="rId103" Type="http://schemas.openxmlformats.org/officeDocument/2006/relationships/tags" Target="../tags/tag289.xml"/><Relationship Id="rId102" Type="http://schemas.openxmlformats.org/officeDocument/2006/relationships/tags" Target="../tags/tag288.xml"/><Relationship Id="rId101" Type="http://schemas.openxmlformats.org/officeDocument/2006/relationships/tags" Target="../tags/tag287.xml"/><Relationship Id="rId100" Type="http://schemas.openxmlformats.org/officeDocument/2006/relationships/tags" Target="../tags/tag286.xml"/><Relationship Id="rId10" Type="http://schemas.openxmlformats.org/officeDocument/2006/relationships/tags" Target="../tags/tag196.xml"/><Relationship Id="rId1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6.xml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07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48.png"/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0.png"/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9.jpeg"/><Relationship Id="rId4" Type="http://schemas.openxmlformats.org/officeDocument/2006/relationships/image" Target="../media/image52.png"/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1.jpeg"/><Relationship Id="rId4" Type="http://schemas.openxmlformats.org/officeDocument/2006/relationships/image" Target="../media/image55.png"/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1.jpeg"/><Relationship Id="rId4" Type="http://schemas.openxmlformats.org/officeDocument/2006/relationships/image" Target="../media/image58.png"/><Relationship Id="rId3" Type="http://schemas.openxmlformats.org/officeDocument/2006/relationships/image" Target="../media/image49.png"/><Relationship Id="rId2" Type="http://schemas.openxmlformats.org/officeDocument/2006/relationships/image" Target="../media/image60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5" Type="http://schemas.openxmlformats.org/officeDocument/2006/relationships/image" Target="../media/image54.jpeg"/><Relationship Id="rId4" Type="http://schemas.openxmlformats.org/officeDocument/2006/relationships/image" Target="../media/image60.png"/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8.xml"/><Relationship Id="rId2" Type="http://schemas.openxmlformats.org/officeDocument/2006/relationships/image" Target="../media/image4.png"/><Relationship Id="rId1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09.xml"/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0.xml"/><Relationship Id="rId2" Type="http://schemas.openxmlformats.org/officeDocument/2006/relationships/image" Target="../media/image4.png"/><Relationship Id="rId1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11.xml"/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2.xml"/><Relationship Id="rId2" Type="http://schemas.openxmlformats.org/officeDocument/2006/relationships/image" Target="../media/image4.png"/><Relationship Id="rId1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3.xml"/><Relationship Id="rId2" Type="http://schemas.openxmlformats.org/officeDocument/2006/relationships/image" Target="../media/image36.png"/><Relationship Id="rId1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5.xml"/><Relationship Id="rId5" Type="http://schemas.openxmlformats.org/officeDocument/2006/relationships/image" Target="../media/image4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tags" Target="../tags/tag314.xml"/></Relationships>
</file>

<file path=ppt/slides/_rels/slide56.xml.rels><?xml version="1.0" encoding="UTF-8" standalone="yes"?>
<Relationships xmlns="http://schemas.openxmlformats.org/package/2006/relationships"><Relationship Id="rId99" Type="http://schemas.openxmlformats.org/officeDocument/2006/relationships/tags" Target="../tags/tag412.xml"/><Relationship Id="rId98" Type="http://schemas.openxmlformats.org/officeDocument/2006/relationships/tags" Target="../tags/tag411.xml"/><Relationship Id="rId97" Type="http://schemas.openxmlformats.org/officeDocument/2006/relationships/tags" Target="../tags/tag410.xml"/><Relationship Id="rId96" Type="http://schemas.openxmlformats.org/officeDocument/2006/relationships/tags" Target="../tags/tag409.xml"/><Relationship Id="rId95" Type="http://schemas.openxmlformats.org/officeDocument/2006/relationships/tags" Target="../tags/tag408.xml"/><Relationship Id="rId94" Type="http://schemas.openxmlformats.org/officeDocument/2006/relationships/tags" Target="../tags/tag407.xml"/><Relationship Id="rId93" Type="http://schemas.openxmlformats.org/officeDocument/2006/relationships/tags" Target="../tags/tag406.xml"/><Relationship Id="rId92" Type="http://schemas.openxmlformats.org/officeDocument/2006/relationships/tags" Target="../tags/tag405.xml"/><Relationship Id="rId91" Type="http://schemas.openxmlformats.org/officeDocument/2006/relationships/tags" Target="../tags/tag404.xml"/><Relationship Id="rId90" Type="http://schemas.openxmlformats.org/officeDocument/2006/relationships/tags" Target="../tags/tag403.xml"/><Relationship Id="rId9" Type="http://schemas.openxmlformats.org/officeDocument/2006/relationships/tags" Target="../tags/tag322.xml"/><Relationship Id="rId89" Type="http://schemas.openxmlformats.org/officeDocument/2006/relationships/tags" Target="../tags/tag402.xml"/><Relationship Id="rId88" Type="http://schemas.openxmlformats.org/officeDocument/2006/relationships/tags" Target="../tags/tag401.xml"/><Relationship Id="rId87" Type="http://schemas.openxmlformats.org/officeDocument/2006/relationships/tags" Target="../tags/tag400.xml"/><Relationship Id="rId86" Type="http://schemas.openxmlformats.org/officeDocument/2006/relationships/tags" Target="../tags/tag399.xml"/><Relationship Id="rId85" Type="http://schemas.openxmlformats.org/officeDocument/2006/relationships/tags" Target="../tags/tag398.xml"/><Relationship Id="rId84" Type="http://schemas.openxmlformats.org/officeDocument/2006/relationships/tags" Target="../tags/tag397.xml"/><Relationship Id="rId83" Type="http://schemas.openxmlformats.org/officeDocument/2006/relationships/tags" Target="../tags/tag396.xml"/><Relationship Id="rId82" Type="http://schemas.openxmlformats.org/officeDocument/2006/relationships/tags" Target="../tags/tag395.xml"/><Relationship Id="rId81" Type="http://schemas.openxmlformats.org/officeDocument/2006/relationships/tags" Target="../tags/tag394.xml"/><Relationship Id="rId80" Type="http://schemas.openxmlformats.org/officeDocument/2006/relationships/tags" Target="../tags/tag393.xml"/><Relationship Id="rId8" Type="http://schemas.openxmlformats.org/officeDocument/2006/relationships/tags" Target="../tags/tag321.xml"/><Relationship Id="rId79" Type="http://schemas.openxmlformats.org/officeDocument/2006/relationships/tags" Target="../tags/tag392.xml"/><Relationship Id="rId78" Type="http://schemas.openxmlformats.org/officeDocument/2006/relationships/tags" Target="../tags/tag391.xml"/><Relationship Id="rId77" Type="http://schemas.openxmlformats.org/officeDocument/2006/relationships/tags" Target="../tags/tag390.xml"/><Relationship Id="rId76" Type="http://schemas.openxmlformats.org/officeDocument/2006/relationships/tags" Target="../tags/tag389.xml"/><Relationship Id="rId75" Type="http://schemas.openxmlformats.org/officeDocument/2006/relationships/tags" Target="../tags/tag388.xml"/><Relationship Id="rId74" Type="http://schemas.openxmlformats.org/officeDocument/2006/relationships/tags" Target="../tags/tag387.xml"/><Relationship Id="rId73" Type="http://schemas.openxmlformats.org/officeDocument/2006/relationships/tags" Target="../tags/tag386.xml"/><Relationship Id="rId72" Type="http://schemas.openxmlformats.org/officeDocument/2006/relationships/tags" Target="../tags/tag385.xml"/><Relationship Id="rId71" Type="http://schemas.openxmlformats.org/officeDocument/2006/relationships/tags" Target="../tags/tag384.xml"/><Relationship Id="rId70" Type="http://schemas.openxmlformats.org/officeDocument/2006/relationships/tags" Target="../tags/tag383.xml"/><Relationship Id="rId7" Type="http://schemas.openxmlformats.org/officeDocument/2006/relationships/tags" Target="../tags/tag320.xml"/><Relationship Id="rId69" Type="http://schemas.openxmlformats.org/officeDocument/2006/relationships/tags" Target="../tags/tag382.xml"/><Relationship Id="rId68" Type="http://schemas.openxmlformats.org/officeDocument/2006/relationships/tags" Target="../tags/tag381.xml"/><Relationship Id="rId67" Type="http://schemas.openxmlformats.org/officeDocument/2006/relationships/tags" Target="../tags/tag380.xml"/><Relationship Id="rId66" Type="http://schemas.openxmlformats.org/officeDocument/2006/relationships/tags" Target="../tags/tag379.xml"/><Relationship Id="rId65" Type="http://schemas.openxmlformats.org/officeDocument/2006/relationships/tags" Target="../tags/tag378.xml"/><Relationship Id="rId64" Type="http://schemas.openxmlformats.org/officeDocument/2006/relationships/tags" Target="../tags/tag377.xml"/><Relationship Id="rId63" Type="http://schemas.openxmlformats.org/officeDocument/2006/relationships/tags" Target="../tags/tag376.xml"/><Relationship Id="rId62" Type="http://schemas.openxmlformats.org/officeDocument/2006/relationships/tags" Target="../tags/tag375.xml"/><Relationship Id="rId61" Type="http://schemas.openxmlformats.org/officeDocument/2006/relationships/tags" Target="../tags/tag374.xml"/><Relationship Id="rId60" Type="http://schemas.openxmlformats.org/officeDocument/2006/relationships/tags" Target="../tags/tag373.xml"/><Relationship Id="rId6" Type="http://schemas.openxmlformats.org/officeDocument/2006/relationships/tags" Target="../tags/tag319.xml"/><Relationship Id="rId59" Type="http://schemas.openxmlformats.org/officeDocument/2006/relationships/tags" Target="../tags/tag372.xml"/><Relationship Id="rId58" Type="http://schemas.openxmlformats.org/officeDocument/2006/relationships/tags" Target="../tags/tag371.xml"/><Relationship Id="rId57" Type="http://schemas.openxmlformats.org/officeDocument/2006/relationships/tags" Target="../tags/tag370.xml"/><Relationship Id="rId56" Type="http://schemas.openxmlformats.org/officeDocument/2006/relationships/tags" Target="../tags/tag369.xml"/><Relationship Id="rId55" Type="http://schemas.openxmlformats.org/officeDocument/2006/relationships/tags" Target="../tags/tag368.xml"/><Relationship Id="rId54" Type="http://schemas.openxmlformats.org/officeDocument/2006/relationships/tags" Target="../tags/tag367.xml"/><Relationship Id="rId53" Type="http://schemas.openxmlformats.org/officeDocument/2006/relationships/tags" Target="../tags/tag366.xml"/><Relationship Id="rId52" Type="http://schemas.openxmlformats.org/officeDocument/2006/relationships/tags" Target="../tags/tag365.xml"/><Relationship Id="rId51" Type="http://schemas.openxmlformats.org/officeDocument/2006/relationships/tags" Target="../tags/tag364.xml"/><Relationship Id="rId50" Type="http://schemas.openxmlformats.org/officeDocument/2006/relationships/tags" Target="../tags/tag363.xml"/><Relationship Id="rId5" Type="http://schemas.openxmlformats.org/officeDocument/2006/relationships/tags" Target="../tags/tag318.xml"/><Relationship Id="rId49" Type="http://schemas.openxmlformats.org/officeDocument/2006/relationships/tags" Target="../tags/tag362.xml"/><Relationship Id="rId48" Type="http://schemas.openxmlformats.org/officeDocument/2006/relationships/tags" Target="../tags/tag361.xml"/><Relationship Id="rId47" Type="http://schemas.openxmlformats.org/officeDocument/2006/relationships/tags" Target="../tags/tag360.xml"/><Relationship Id="rId46" Type="http://schemas.openxmlformats.org/officeDocument/2006/relationships/tags" Target="../tags/tag359.xml"/><Relationship Id="rId45" Type="http://schemas.openxmlformats.org/officeDocument/2006/relationships/tags" Target="../tags/tag358.xml"/><Relationship Id="rId44" Type="http://schemas.openxmlformats.org/officeDocument/2006/relationships/tags" Target="../tags/tag357.xml"/><Relationship Id="rId43" Type="http://schemas.openxmlformats.org/officeDocument/2006/relationships/tags" Target="../tags/tag356.xml"/><Relationship Id="rId42" Type="http://schemas.openxmlformats.org/officeDocument/2006/relationships/tags" Target="../tags/tag355.xml"/><Relationship Id="rId41" Type="http://schemas.openxmlformats.org/officeDocument/2006/relationships/tags" Target="../tags/tag354.xml"/><Relationship Id="rId40" Type="http://schemas.openxmlformats.org/officeDocument/2006/relationships/tags" Target="../tags/tag353.xml"/><Relationship Id="rId4" Type="http://schemas.openxmlformats.org/officeDocument/2006/relationships/tags" Target="../tags/tag317.xml"/><Relationship Id="rId39" Type="http://schemas.openxmlformats.org/officeDocument/2006/relationships/tags" Target="../tags/tag352.xml"/><Relationship Id="rId38" Type="http://schemas.openxmlformats.org/officeDocument/2006/relationships/tags" Target="../tags/tag351.xml"/><Relationship Id="rId37" Type="http://schemas.openxmlformats.org/officeDocument/2006/relationships/tags" Target="../tags/tag350.xml"/><Relationship Id="rId36" Type="http://schemas.openxmlformats.org/officeDocument/2006/relationships/tags" Target="../tags/tag349.xml"/><Relationship Id="rId35" Type="http://schemas.openxmlformats.org/officeDocument/2006/relationships/tags" Target="../tags/tag348.xml"/><Relationship Id="rId34" Type="http://schemas.openxmlformats.org/officeDocument/2006/relationships/tags" Target="../tags/tag347.xml"/><Relationship Id="rId33" Type="http://schemas.openxmlformats.org/officeDocument/2006/relationships/tags" Target="../tags/tag346.xml"/><Relationship Id="rId32" Type="http://schemas.openxmlformats.org/officeDocument/2006/relationships/tags" Target="../tags/tag345.xml"/><Relationship Id="rId31" Type="http://schemas.openxmlformats.org/officeDocument/2006/relationships/tags" Target="../tags/tag344.xml"/><Relationship Id="rId30" Type="http://schemas.openxmlformats.org/officeDocument/2006/relationships/tags" Target="../tags/tag343.xml"/><Relationship Id="rId3" Type="http://schemas.openxmlformats.org/officeDocument/2006/relationships/tags" Target="../tags/tag316.xml"/><Relationship Id="rId29" Type="http://schemas.openxmlformats.org/officeDocument/2006/relationships/tags" Target="../tags/tag342.xml"/><Relationship Id="rId28" Type="http://schemas.openxmlformats.org/officeDocument/2006/relationships/tags" Target="../tags/tag341.xml"/><Relationship Id="rId27" Type="http://schemas.openxmlformats.org/officeDocument/2006/relationships/tags" Target="../tags/tag340.xml"/><Relationship Id="rId26" Type="http://schemas.openxmlformats.org/officeDocument/2006/relationships/tags" Target="../tags/tag339.xml"/><Relationship Id="rId25" Type="http://schemas.openxmlformats.org/officeDocument/2006/relationships/tags" Target="../tags/tag338.xml"/><Relationship Id="rId24" Type="http://schemas.openxmlformats.org/officeDocument/2006/relationships/tags" Target="../tags/tag337.xml"/><Relationship Id="rId23" Type="http://schemas.openxmlformats.org/officeDocument/2006/relationships/tags" Target="../tags/tag336.xml"/><Relationship Id="rId22" Type="http://schemas.openxmlformats.org/officeDocument/2006/relationships/tags" Target="../tags/tag335.xml"/><Relationship Id="rId21" Type="http://schemas.openxmlformats.org/officeDocument/2006/relationships/tags" Target="../tags/tag334.xml"/><Relationship Id="rId20" Type="http://schemas.openxmlformats.org/officeDocument/2006/relationships/tags" Target="../tags/tag333.xml"/><Relationship Id="rId2" Type="http://schemas.openxmlformats.org/officeDocument/2006/relationships/image" Target="../media/image12.jpeg"/><Relationship Id="rId19" Type="http://schemas.openxmlformats.org/officeDocument/2006/relationships/tags" Target="../tags/tag332.xml"/><Relationship Id="rId18" Type="http://schemas.openxmlformats.org/officeDocument/2006/relationships/tags" Target="../tags/tag331.xml"/><Relationship Id="rId17" Type="http://schemas.openxmlformats.org/officeDocument/2006/relationships/tags" Target="../tags/tag330.xml"/><Relationship Id="rId16" Type="http://schemas.openxmlformats.org/officeDocument/2006/relationships/tags" Target="../tags/tag329.xml"/><Relationship Id="rId15" Type="http://schemas.openxmlformats.org/officeDocument/2006/relationships/tags" Target="../tags/tag328.xml"/><Relationship Id="rId14" Type="http://schemas.openxmlformats.org/officeDocument/2006/relationships/tags" Target="../tags/tag327.xml"/><Relationship Id="rId13" Type="http://schemas.openxmlformats.org/officeDocument/2006/relationships/tags" Target="../tags/tag326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25.xml"/><Relationship Id="rId119" Type="http://schemas.openxmlformats.org/officeDocument/2006/relationships/image" Target="../media/image4.png"/><Relationship Id="rId118" Type="http://schemas.openxmlformats.org/officeDocument/2006/relationships/tags" Target="../tags/tag431.xml"/><Relationship Id="rId117" Type="http://schemas.openxmlformats.org/officeDocument/2006/relationships/tags" Target="../tags/tag430.xml"/><Relationship Id="rId116" Type="http://schemas.openxmlformats.org/officeDocument/2006/relationships/tags" Target="../tags/tag429.xml"/><Relationship Id="rId115" Type="http://schemas.openxmlformats.org/officeDocument/2006/relationships/tags" Target="../tags/tag428.xml"/><Relationship Id="rId114" Type="http://schemas.openxmlformats.org/officeDocument/2006/relationships/tags" Target="../tags/tag427.xml"/><Relationship Id="rId113" Type="http://schemas.openxmlformats.org/officeDocument/2006/relationships/tags" Target="../tags/tag426.xml"/><Relationship Id="rId112" Type="http://schemas.openxmlformats.org/officeDocument/2006/relationships/tags" Target="../tags/tag425.xml"/><Relationship Id="rId111" Type="http://schemas.openxmlformats.org/officeDocument/2006/relationships/tags" Target="../tags/tag424.xml"/><Relationship Id="rId110" Type="http://schemas.openxmlformats.org/officeDocument/2006/relationships/tags" Target="../tags/tag423.xml"/><Relationship Id="rId11" Type="http://schemas.openxmlformats.org/officeDocument/2006/relationships/tags" Target="../tags/tag324.xml"/><Relationship Id="rId109" Type="http://schemas.openxmlformats.org/officeDocument/2006/relationships/tags" Target="../tags/tag422.xml"/><Relationship Id="rId108" Type="http://schemas.openxmlformats.org/officeDocument/2006/relationships/tags" Target="../tags/tag421.xml"/><Relationship Id="rId107" Type="http://schemas.openxmlformats.org/officeDocument/2006/relationships/tags" Target="../tags/tag420.xml"/><Relationship Id="rId106" Type="http://schemas.openxmlformats.org/officeDocument/2006/relationships/tags" Target="../tags/tag419.xml"/><Relationship Id="rId105" Type="http://schemas.openxmlformats.org/officeDocument/2006/relationships/tags" Target="../tags/tag418.xml"/><Relationship Id="rId104" Type="http://schemas.openxmlformats.org/officeDocument/2006/relationships/tags" Target="../tags/tag417.xml"/><Relationship Id="rId103" Type="http://schemas.openxmlformats.org/officeDocument/2006/relationships/tags" Target="../tags/tag416.xml"/><Relationship Id="rId102" Type="http://schemas.openxmlformats.org/officeDocument/2006/relationships/tags" Target="../tags/tag415.xml"/><Relationship Id="rId101" Type="http://schemas.openxmlformats.org/officeDocument/2006/relationships/tags" Target="../tags/tag414.xml"/><Relationship Id="rId100" Type="http://schemas.openxmlformats.org/officeDocument/2006/relationships/tags" Target="../tags/tag413.xml"/><Relationship Id="rId10" Type="http://schemas.openxmlformats.org/officeDocument/2006/relationships/tags" Target="../tags/tag323.xml"/><Relationship Id="rId1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4.png"/><Relationship Id="rId3" Type="http://schemas.openxmlformats.org/officeDocument/2006/relationships/image" Target="../media/image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32.xml"/><Relationship Id="rId2" Type="http://schemas.openxmlformats.org/officeDocument/2006/relationships/image" Target="../media/image4.png"/><Relationship Id="rId1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36.png"/><Relationship Id="rId1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1.xml"/><Relationship Id="rId4" Type="http://schemas.openxmlformats.org/officeDocument/2006/relationships/audio" Target="../media/audio1.wav"/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36.png"/><Relationship Id="rId1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36.png"/><Relationship Id="rId1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36.png"/><Relationship Id="rId1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438.xml"/><Relationship Id="rId3" Type="http://schemas.openxmlformats.org/officeDocument/2006/relationships/tags" Target="../tags/tag437.xml"/><Relationship Id="rId2" Type="http://schemas.openxmlformats.org/officeDocument/2006/relationships/image" Target="../media/image4.png"/><Relationship Id="rId1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0.xml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44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44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443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5.xml"/><Relationship Id="rId5" Type="http://schemas.openxmlformats.org/officeDocument/2006/relationships/image" Target="../media/image4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tags" Target="../tags/tag444.xml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2.png"/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拳头.png拳头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55648" y="2550160"/>
            <a:ext cx="2316480" cy="17392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不时.png不时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90553" y="5189305"/>
            <a:ext cx="131889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蹬.png蹬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70563" y="587410"/>
            <a:ext cx="1158875" cy="8051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1.jpeg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4060" y="-1404187"/>
            <a:ext cx="1071880" cy="10077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5.png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01430" y="7453630"/>
            <a:ext cx="1097280" cy="572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quán tóu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拳头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fist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37349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人的心只有拳头那么大。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不时.png不时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0470" y="2458292"/>
            <a:ext cx="2639060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气色.png气色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05558" y="5318760"/>
            <a:ext cx="1089025" cy="7035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拳头.png拳头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56288" y="619160"/>
            <a:ext cx="987425" cy="7416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2.png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35333" y="-1360693"/>
            <a:ext cx="1029335" cy="9264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6.jpeg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7253" y="7345665"/>
            <a:ext cx="785495" cy="788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bù shí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不时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adv. from time to time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7797165" cy="720090"/>
            <a:chOff x="197" y="9126"/>
            <a:chExt cx="12279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27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88" y="9304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今晚的表演太精彩了，会场上不时传来阵阵欢呼。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气色.png气色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4055" y="2658745"/>
            <a:ext cx="2355850" cy="15220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轨道.png轨道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8040" y="5389012"/>
            <a:ext cx="883920" cy="5810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不时.png不时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90553" y="509305"/>
            <a:ext cx="131889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3.jpe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92165" y="-1230380"/>
            <a:ext cx="914400" cy="6597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1.jpeg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00408" y="7223427"/>
            <a:ext cx="1099185" cy="10331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qì sè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气色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complexion, look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这位老者红光满面，气色很好。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轨道.png轨道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35328" y="2658745"/>
            <a:ext cx="2313305" cy="15220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alcohol.pngalcohol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8040" y="5419492"/>
            <a:ext cx="883920" cy="5200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气色.png气色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06098" y="509305"/>
            <a:ext cx="1487805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3.jpe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92165" y="-1230380"/>
            <a:ext cx="914400" cy="6597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1.jpeg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00408" y="7223427"/>
            <a:ext cx="1099185" cy="10331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guǐ dào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轨道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track, rail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每颗星球都有自己运行的轨道。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alcohol.pngalcohol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48625" y="2608263"/>
            <a:ext cx="2759710" cy="16236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容忍.png容忍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08650" y="5168667"/>
            <a:ext cx="1282700" cy="10026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轨道.png轨道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73503" y="676910"/>
            <a:ext cx="953135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4.png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44833" y="-1327355"/>
            <a:ext cx="141033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2.png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865166" y="7213585"/>
            <a:ext cx="1169670" cy="1052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jiǔ jīng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酒精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alcohol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560945" cy="720090"/>
            <a:chOff x="196" y="9126"/>
            <a:chExt cx="1190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906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65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爱美的女士要尽量少用酒精含量高的化妆品。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容忍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bear, to tolerate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róng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rěn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拳头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fist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quán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tóu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蹬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kick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dēng</a:t>
            </a:r>
            <a:endParaRPr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22580" y="353187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不时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adv. from time to time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98425" y="435038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bù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shí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411220" y="353187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气色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complexion, look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411220" y="42678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qì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sè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74155" y="353187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轨道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track, rail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350000" y="435038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guǐ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dào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723120" y="3531870"/>
            <a:ext cx="2243455" cy="3194050"/>
            <a:chOff x="9262" y="2028"/>
            <a:chExt cx="3533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酒精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alcohol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498965" y="435038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jiǔ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99390" y="21355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7" y="2512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轨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37765" y="20224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37765" y="20250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37765" y="20250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02940" y="20643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铁轨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无轨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越轨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正轨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不轨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37765" y="30143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37765" y="30168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37765" y="30168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741295" y="3148330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那儿，工人们正在铺设枕木和铁轨。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37765" y="40062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37765" y="40036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37765" y="40087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2755900" y="4048125"/>
            <a:ext cx="8850630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他每天饭后都要乘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24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路无轨，到终点下车，再走一刻钟，就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到了夜校。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52000"/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45075" y="2489835"/>
            <a:ext cx="3305175" cy="262001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2066681"/>
            <a:chOff x="7787" y="3144"/>
            <a:chExt cx="5660" cy="229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2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不时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副词，表示动作、行为在较短时间内重复或经常发生。可以加“地”。用于书面。</a:t>
              </a:r>
              <a:endParaRPr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65735" y="1739265"/>
            <a:ext cx="9900285" cy="1129999"/>
            <a:chOff x="261" y="3426"/>
            <a:chExt cx="15591" cy="1169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5234" cy="1169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261" y="3482"/>
              <a:ext cx="15591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入睡后噩梦连连，一会儿蹬腿，一会儿挥拳头，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不时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（地）大声叫喊，也是睡眠障碍的典型症状。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3580"/>
            <a:ext cx="9271000" cy="1589405"/>
            <a:chOff x="518" y="3097"/>
            <a:chExt cx="14600" cy="2503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2503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130"/>
              <a:ext cx="14600" cy="2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这里人喜欢桂花，不管是街边还是庭院，有块地方就有人栽上桂花树，这里的八月，秋高气爽，不冷不热，走在街上，阵阵桂花香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不时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扑面而来。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5318125"/>
            <a:ext cx="9174480" cy="1132205"/>
            <a:chOff x="518" y="3984"/>
            <a:chExt cx="13447" cy="1783"/>
          </a:xfrm>
        </p:grpSpPr>
        <p:sp>
          <p:nvSpPr>
            <p:cNvPr id="6" name="圆角矩形 5"/>
            <p:cNvSpPr/>
            <p:nvPr/>
          </p:nvSpPr>
          <p:spPr>
            <a:xfrm>
              <a:off x="518" y="3984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4072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天刚蒙蒙亮，世界还没有睡醒，只有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不时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传来的几声鸟叫提醒我们，新的一天又开始了。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 descr="蹬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4690" y="597535"/>
            <a:ext cx="1641475" cy="1141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975" y="528955"/>
            <a:ext cx="2065655" cy="12642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7415" y="5884545"/>
            <a:ext cx="1628140" cy="11163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5157470" y="2206625"/>
            <a:ext cx="343916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不时从屋内传出来</a:t>
            </a:r>
            <a:endParaRPr lang="zh-CN" altLang="en-US" sz="32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85520" y="2068830"/>
            <a:ext cx="1057211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房门大开着，说笑声</a:t>
            </a:r>
            <a:r>
              <a:rPr 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_______________________________</a:t>
            </a:r>
            <a:r>
              <a:rPr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2983230" y="3638550"/>
            <a:ext cx="2625090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不时有人提出</a:t>
            </a:r>
            <a:endParaRPr lang="zh-CN" altLang="en-US" sz="32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66495" y="3669030"/>
            <a:ext cx="10975975" cy="1272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会场上</a:t>
            </a:r>
            <a:r>
              <a:rPr 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</a:t>
            </a:r>
            <a:r>
              <a:rPr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各种各样的问题，他便耐心地</a:t>
            </a:r>
            <a:endParaRPr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一一回答。</a:t>
            </a:r>
            <a:endParaRPr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6597015" y="5578475"/>
            <a:ext cx="262509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不时引来几只</a:t>
            </a:r>
            <a:endParaRPr lang="zh-CN" altLang="en-US" sz="32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58520" y="5711825"/>
            <a:ext cx="110896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窗台上，妈妈放下的一碗小米</a:t>
            </a:r>
            <a:r>
              <a:rPr 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</a:t>
            </a:r>
            <a:r>
              <a:rPr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觅食的鸟儿。</a:t>
            </a:r>
            <a:endParaRPr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388870" y="680720"/>
            <a:ext cx="7945120" cy="708660"/>
            <a:chOff x="3538" y="462"/>
            <a:chExt cx="4849" cy="1116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538" y="465"/>
              <a:ext cx="4849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用“不时”完成句子</a:t>
              </a:r>
              <a:endParaRPr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作为医生，应当竭尽全力的去抢救自己的病人。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这个工厂亏损的根源在于经营管理不善。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32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jié jìn quán lì</a:t>
              </a:r>
              <a:endParaRPr lang="en-US" altLang="zh-CN" sz="32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竭尽全力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strain every nerve,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try one's best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gēn yuán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根源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root, cause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他们准备了许多武器来对付敌人。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老师及时纠正了我的错误读音。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duì fu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对付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tackle, to deal with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jiū zhèng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纠正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correct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老鼠每年都糟蹋很多粮食。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在那个黑暗的年代，许多进步人士遭到迫害。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zāo tà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糟蹋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waste, to spoil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pò hài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迫害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persecute,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oppress cruelly 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一场大地震毁灭了这座城市。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huǐ miè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毁灭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destroy, to ruin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竭尽全力</a:t>
              </a:r>
              <a:endParaRPr lang="zh-CN" altLang="en-US" sz="3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strain every nerve, to try one's best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71625" y="863600"/>
            <a:ext cx="250888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jié</a:t>
            </a:r>
            <a:r>
              <a:rPr lang="en-US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jìn quán</a:t>
            </a:r>
            <a:r>
              <a:rPr lang="en-US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</a:t>
            </a:r>
            <a:r>
              <a:rPr lang="zh-CN" altLang="zh-CN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ì</a:t>
            </a:r>
            <a:endParaRPr lang="zh-CN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对付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tackle, to deal with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duì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fu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根源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root, cause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81880" y="863600"/>
            <a:ext cx="264477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gēn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yuán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纠正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correct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jiū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zhèng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糟蹋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v. to waste, to spoil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zāo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tà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迫害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persecute, to oppress cruelly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pò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hài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毁灭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destroy, to ruin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huǐ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miè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毁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066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06883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06883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10820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毁约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撕毁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炸毁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坠毁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6070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06070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95320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飞机从人们的视线中消逝了，它坠毁了。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05003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04749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05257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199890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有人说小镇挨了炸弹，邮局已经被炸毁了。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67"/>
              <a:ext cx="5660" cy="1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多多少少</a:t>
              </a:r>
              <a:endParaRPr sz="40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是副词“多少”的重叠形式，意思是或多或少。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37490" y="1299845"/>
            <a:ext cx="9900285" cy="1152084"/>
            <a:chOff x="374" y="3426"/>
            <a:chExt cx="1559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374" y="3469"/>
              <a:ext cx="15591" cy="1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不可否认的人，很多人原本睡眠是没有问题的，导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just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致问题的根源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多多少少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与不健康的生活方式有关。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002915"/>
            <a:ext cx="9271000" cy="1197620"/>
            <a:chOff x="518" y="3097"/>
            <a:chExt cx="14600" cy="1570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57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168"/>
              <a:ext cx="14600" cy="1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春天遭了雹灾，别人家的桃子都没有收成，我家的果园在山后，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多多少少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还收了一些。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7915"/>
            <a:chOff x="518" y="3426"/>
            <a:chExt cx="13447" cy="1729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火车开动的一刹那，我才发现，尽管自己很想去外面闯荡，可离开父母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多多少少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还是让自己有些感伤。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34940" y="128270"/>
            <a:ext cx="2021205" cy="1368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4820" y="3369310"/>
            <a:ext cx="1853565" cy="14935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4980" y="5817870"/>
            <a:ext cx="1701165" cy="11385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1141095" y="1955800"/>
            <a:ext cx="1102614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0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这本书真实地反映了老百姓关心的社会问题</a:t>
            </a:r>
            <a:r>
              <a:rPr 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, </a:t>
            </a:r>
            <a:endParaRPr lang="en-US"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 fontAlgn="auto">
              <a:lnSpc>
                <a:spcPct val="10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______________________________</a:t>
            </a:r>
            <a:r>
              <a:rPr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想说的话。</a:t>
            </a:r>
            <a:endParaRPr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036955" y="3700145"/>
            <a:ext cx="10975975" cy="1272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别人有困难，外面理应帮助，这点儿钱数量</a:t>
            </a:r>
            <a:endParaRPr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不多</a:t>
            </a:r>
            <a:r>
              <a:rPr 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_________________________________</a:t>
            </a:r>
            <a:r>
              <a:rPr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。</a:t>
            </a:r>
            <a:endParaRPr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4709160" y="5922010"/>
            <a:ext cx="547433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多多少少懂一点儿说话的艺术</a:t>
            </a:r>
            <a:endParaRPr lang="zh-CN" altLang="en-US" sz="32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91235" y="5510530"/>
            <a:ext cx="1108964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一般人都没有专门研究过说话的艺术，但也不能说于说话一窍不通，大多数人都</a:t>
            </a:r>
            <a:r>
              <a:rPr 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____________________________</a:t>
            </a:r>
            <a:r>
              <a:rPr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14500" y="711200"/>
            <a:ext cx="9001125" cy="708660"/>
            <a:chOff x="3538" y="462"/>
            <a:chExt cx="4849" cy="1116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538" y="465"/>
              <a:ext cx="4849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用“多多少少”完成句子</a:t>
              </a:r>
              <a:endParaRPr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804035" y="2412365"/>
            <a:ext cx="466026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多多少少表达出了老百姓</a:t>
            </a:r>
            <a:endParaRPr lang="zh-CN" altLang="en-US" sz="32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199640" y="4251960"/>
            <a:ext cx="5474335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但多多少少代表了我们的心意</a:t>
            </a:r>
            <a:endParaRPr lang="zh-CN" altLang="en-US" sz="32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5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按照惯例，爷爷又早早地起来去小公园打太极拳。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小刚很顽固，他认准的事谁也改变不了。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即使有了钱，也不该追求奢侈的生活。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生活在这座城市的人，幸福指数居全国最高。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guàn lì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惯例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routine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wán gù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顽固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stubborn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shē chǐ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奢侈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luxurious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zhǐ shù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指数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index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这一带的居民需要搬迁。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当前的工作核心是搞好经济建设。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扰乱社会治安是一种违法行为。</a:t>
            </a:r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jū mín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居民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resident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dāng qián</a:t>
            </a:r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当前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current, at present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rǎo luàn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扰乱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disrupt, to disturb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惯例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routine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guàn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奢侈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luxurious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shē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chǐ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顽固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stubborn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wán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指数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index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zhǐ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shù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居民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n. resident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jū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mín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当前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current, at present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dāng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qián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扰乱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disrupt, to disturb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rǎo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luàn</a:t>
            </a:r>
            <a:endParaRPr lang="zh-CN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顽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顽皮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顽童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老顽固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顽固不化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他不再是那个顽皮的孩子了。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2793365" y="2917190"/>
            <a:ext cx="885063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她宁可跟那些老顽固打交道，也不愿搭理那些工于心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计的人。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奢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81145"/>
            <a:ext cx="878713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奢华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奢靡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穷奢极侈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奢望</a:t>
            </a:r>
            <a:endParaRPr lang="en-US" alt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85440" y="5166360"/>
            <a:ext cx="844296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这应该是世界上最柔软、最奢华、最舒适的座椅了。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85440" y="5908040"/>
            <a:ext cx="878713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他没有其他奢望，只希望能找到一个喜欢的工作，平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平稳稳地做下去。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2224405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容忍：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不时：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竭尽全力：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多多少少：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顽固：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当前：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人体科学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12710" y="2235835"/>
            <a:ext cx="4411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）了解篇章修辞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连接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的作用和意义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4183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不时、多多少少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65095"/>
            <a:ext cx="4754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正确使用本课辨析的词语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容忍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忍受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251200"/>
            <a:ext cx="7612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肿瘤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中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瘤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字的病字旁及带有病字旁的汉字所表达的意义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19016" y="4113856"/>
            <a:ext cx="1783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的意义和用法。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407042"/>
            <a:ext cx="46405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）按课文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P98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练习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5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中的提示简述课文内容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6745" y="371475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）熟悉并掌握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顽固、奢侈、摧残、衰老、肿瘤、枕头、轨道、逆行、发呆、毁灭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788986"/>
            <a:ext cx="4411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在简述课文的基础上完成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写一写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Leah M\Desktop\底图.png底图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64147" y="-67310"/>
            <a:ext cx="1252093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第三十课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30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0724773" cy="2916646"/>
            <a:chOff x="1893" y="4058"/>
            <a:chExt cx="16889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6889" cy="4593"/>
              <a:chOff x="-96" y="3669"/>
              <a:chExt cx="21003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21003" cy="2928"/>
                <a:chOff x="3051" y="4499"/>
                <a:chExt cx="21003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291" y="6413"/>
                  <a:ext cx="17763" cy="1014"/>
                  <a:chOff x="8425" y="6413"/>
                  <a:chExt cx="17763" cy="101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42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30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859" y="6413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Did you sleep well</a:t>
                    </a:r>
                    <a:r>
                      <a:rPr lang="zh-CN" alt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？</a:t>
                    </a:r>
                    <a:endParaRPr lang="zh-CN" alt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30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你睡好了吗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城</a:t>
                      </a:r>
                      <a:endParaRPr lang="zh-CN" altLang="en-US" sz="48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城镇、城市、城里、城内、城区、京城、都城、名城、 省城、县城</a:t>
                      </a:r>
                      <a:endParaRPr sz="200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素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词素、语素、毒素、激素、色素、要素、因素、元素、 抗生素、维生素、胡萝卜素、褪黑素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抗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抗衰老、抗癌、抗敌、抗旱、抗击、抗灾、抗震、抗争、 </a:t>
                      </a:r>
                      <a:r>
                        <a:rPr lang="zh-CN"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抵抗</a:t>
                      </a: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、对抗、反抗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发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诱发、引发、爆发、复发、自发、发生、发病、发出、 发电、发疯、发烧、发音、发声、发作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435600" y="3302635"/>
            <a:ext cx="6369050" cy="88582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48605" y="3328670"/>
            <a:ext cx="63684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他的傲慢态度让人实在不能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容忍/忍受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435600" y="382016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都有忍耐、承受的意思。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容忍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忍受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360000">
            <a:off x="2480945" y="3599815"/>
            <a:ext cx="2838450" cy="410210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/>
        </p:nvSpPr>
        <p:spPr>
          <a:xfrm>
            <a:off x="5435600" y="1560195"/>
            <a:ext cx="6369050" cy="154241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54320" y="1610360"/>
            <a:ext cx="637286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 fontAlgn="auto">
              <a:lnSpc>
                <a:spcPct val="10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我不能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容忍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他的错误行为。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√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 defTabSz="914400" fontAlgn="auto">
              <a:lnSpc>
                <a:spcPct val="10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我不能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容忍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这里炎热的天气。✕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35600" y="2616835"/>
            <a:ext cx="59531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侧重表示宽容、忍耐，一般指对他人的行为表现出的态度。</a:t>
            </a:r>
            <a:endParaRPr sz="1800" dirty="0"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 rot="21000000">
            <a:off x="2936875" y="2122805"/>
            <a:ext cx="2422525" cy="240665"/>
            <a:chOff x="7325474" y="3820934"/>
            <a:chExt cx="1340854" cy="263931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 rot="300000">
            <a:off x="2816225" y="5105400"/>
            <a:ext cx="2416810" cy="240665"/>
            <a:chOff x="7325474" y="3820934"/>
            <a:chExt cx="1340854" cy="263931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FFBA55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FFBA55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9" name="圆角矩形 38"/>
          <p:cNvSpPr/>
          <p:nvPr/>
        </p:nvSpPr>
        <p:spPr>
          <a:xfrm>
            <a:off x="5479415" y="5046980"/>
            <a:ext cx="6369050" cy="11938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579110" y="4906645"/>
            <a:ext cx="546862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这里炎热的天气让人无法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忍受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564505" y="5568950"/>
            <a:ext cx="59531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侧重表示把痛苦、困难、不幸的遭遇等勉强承受下来，使用范围比“容忍”广。</a:t>
            </a:r>
            <a:endParaRPr sz="1800" dirty="0"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6230" y="1675130"/>
            <a:ext cx="86588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如果你的男朋友有抽烟的习惯，你能容忍吗？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2990215"/>
            <a:ext cx="86588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他睡觉时呼噜打得太厉害了，我实在忍受不了。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3690" y="4297045"/>
            <a:ext cx="1035431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失去爱人的痛苦让人不能容忍，她夜夜失眠。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586230" y="5683250"/>
            <a:ext cx="865886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那么多苦难都忍受过来了，这点儿困难算什么？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37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Leah M\Desktop\折腾.png折腾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8175" y="2662555"/>
            <a:ext cx="2518410" cy="15151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Leah M\Desktop\记性.png记性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01043" y="613763"/>
            <a:ext cx="1097915" cy="7524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Leah M\Desktop\逆行.png逆行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32476" y="5331545"/>
            <a:ext cx="1042670" cy="6769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38577\Desktop\3.jpe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56313" y="7445042"/>
            <a:ext cx="587375" cy="5899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8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zhē teng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折腾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turn from side to side,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to toss about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06742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折腾了一夜的弟弟终于累得睡着了。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逆行.png逆行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8520" y="2742883"/>
            <a:ext cx="2085340" cy="13544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茫然.png茫然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26473" y="5438542"/>
            <a:ext cx="668655" cy="4629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折腾.png折腾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47068" y="627415"/>
            <a:ext cx="1205865" cy="7251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6.jpeg6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2473" y="-1358470"/>
            <a:ext cx="1075055" cy="9169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4.jpeg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78196" y="7312645"/>
            <a:ext cx="94361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005" y="1459230"/>
            <a:ext cx="5486400" cy="3942715"/>
            <a:chOff x="263" y="2298"/>
            <a:chExt cx="8640" cy="6209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3" y="2935"/>
              <a:ext cx="8640" cy="55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nì xíng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逆行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(of vehicles) to go in a direction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not allowed by traffic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regulations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8239125" cy="720090"/>
            <a:chOff x="197" y="9126"/>
            <a:chExt cx="1297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97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7" y="9282"/>
              <a:ext cx="1245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骑自行车逆行，行人乱穿马路，都是不良习惯。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茫然.png茫然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82965" y="2705418"/>
            <a:ext cx="2062480" cy="14293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丢三落四.png丢三落四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19140" y="5323290"/>
            <a:ext cx="1061720" cy="6934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逆行.png逆行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28666" y="651545"/>
            <a:ext cx="1042670" cy="6769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1.jpeg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4060" y="-1316874"/>
            <a:ext cx="1071880" cy="8331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5.png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95728" y="7453630"/>
            <a:ext cx="908685" cy="572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máng rán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茫然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blank, vacant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539355" cy="720090"/>
            <a:chOff x="196" y="9126"/>
            <a:chExt cx="11873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2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263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他在河边徘徊着，脸上露出茫然的神色。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丢三落四.png丢三落四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43900" y="2638743"/>
            <a:ext cx="2392045" cy="15627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起伏.png起伏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91905" y="5330508"/>
            <a:ext cx="1116330" cy="6800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茫然.png茫然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80748" y="734095"/>
            <a:ext cx="738505" cy="5118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2.jpeg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87086" y="-1360693"/>
            <a:ext cx="925830" cy="9264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6.jpeg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7253" y="7405038"/>
            <a:ext cx="785495" cy="6699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8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diū sān-là sì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丢三落四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be forgetful,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to miss this and that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68159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小明做事不认真，常常丢三落四。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起伏.png起伏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7515" y="2546033"/>
            <a:ext cx="2869565" cy="174815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阿呆.png阿呆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8040" y="5349324"/>
            <a:ext cx="883920" cy="6604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丢三落四.png丢三落四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19140" y="643290"/>
            <a:ext cx="1061720" cy="6934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3.jpe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21070" y="-1230380"/>
            <a:ext cx="656590" cy="6597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1.jpeg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00408" y="7312645"/>
            <a:ext cx="109918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8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qǐ fú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起伏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rise and fall, to go up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and down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160895" cy="720090"/>
            <a:chOff x="196" y="9126"/>
            <a:chExt cx="1127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27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27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听我这么一说，他平静的内心起伏不定。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阿呆.png阿呆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82623" y="2515870"/>
            <a:ext cx="2419350" cy="18084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记性.png记性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8040" y="5376629"/>
            <a:ext cx="883920" cy="6057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起伏.png起伏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19140" y="666785"/>
            <a:ext cx="1061720" cy="6464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3.jpe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21070" y="-1230380"/>
            <a:ext cx="656590" cy="6597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1.jpeg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00408" y="7312645"/>
            <a:ext cx="109918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fā dāi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发呆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stare blankly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958455" cy="720090"/>
            <a:chOff x="196" y="9126"/>
            <a:chExt cx="12533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532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19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他上课心不在焉，一直望著窗外发呆。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30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记性.png记性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35620" y="2534285"/>
            <a:ext cx="2585720" cy="17716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折腾.png折腾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08968" y="5284554"/>
            <a:ext cx="1282065" cy="7708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阿呆.png阿呆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30653" y="676910"/>
            <a:ext cx="838835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4.jpeg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78196" y="-1327355"/>
            <a:ext cx="94361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2.jpeg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23904" y="7213585"/>
            <a:ext cx="1052195" cy="1052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jì xing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记性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memory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8088630" cy="720090"/>
            <a:chOff x="196" y="9126"/>
            <a:chExt cx="12738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737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478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我记性不好，所以总是丢三落四的。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折腾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turn from side to side, to toss about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zhē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teng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茫然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adj. blank, vacant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4050" y="87439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máng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rán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36470" cy="3268345"/>
            <a:chOff x="9330" y="2028"/>
            <a:chExt cx="3522" cy="5147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73" y="3978"/>
              <a:ext cx="3479" cy="31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逆行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(of vehicles) to go in a direction not allowed by traffic regulations</a:t>
              </a:r>
              <a:endParaRPr lang="en-US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nì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xíng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丢三落四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be forgetful, to miss this and that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5240" y="436435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diū</a:t>
            </a:r>
            <a:r>
              <a:rPr 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sān-là</a:t>
            </a:r>
            <a:r>
              <a:rPr 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sì</a:t>
            </a:r>
            <a:endParaRPr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起伏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rise and fall, to go up and down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qǐ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fú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发呆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stare blankly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fā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dāi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记性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memory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xing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逆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逆风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逆光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逆耳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倒行逆施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11145" y="2024380"/>
            <a:ext cx="9380855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那时我年轻气盛，听不进逆耳之言。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2589530" y="2929255"/>
            <a:ext cx="885063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他们决定从水路前往上海，哪天恰逢逆风。行了一夜，故土仍依稀可辨。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呆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81145"/>
            <a:ext cx="878713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呆板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书呆子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呆笨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呆头呆脑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呆滞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997200" y="5132705"/>
            <a:ext cx="84429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他的表情还是那么呆板，语调还是那么生硬。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02985"/>
            <a:ext cx="87871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他目光呆滞地盯着地面说：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“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是我的错。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”</a:t>
            </a:r>
            <a:endParaRPr lang="en-US" alt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025559" y="1170940"/>
            <a:ext cx="7991150" cy="706755"/>
            <a:chOff x="4172" y="462"/>
            <a:chExt cx="3583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172" y="462"/>
              <a:ext cx="358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根源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气色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记性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丢三落四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折腾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2860" y="955040"/>
            <a:ext cx="11426825" cy="4488815"/>
            <a:chOff x="108" y="-186"/>
            <a:chExt cx="19111" cy="7069"/>
          </a:xfrm>
        </p:grpSpPr>
        <p:sp>
          <p:nvSpPr>
            <p:cNvPr id="2" name="矩形 1"/>
            <p:cNvSpPr/>
            <p:nvPr/>
          </p:nvSpPr>
          <p:spPr>
            <a:xfrm>
              <a:off x="1546" y="1850"/>
              <a:ext cx="17673" cy="503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最近几个月来，顽固的头疼把他</a:t>
              </a:r>
              <a:r>
                <a:rPr lang="en-US"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得吃不下饭、睡不好觉，</a:t>
              </a:r>
              <a:r>
                <a:rPr lang="en-US"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也很不好。而睡眠不足又使他的 </a:t>
              </a:r>
              <a:r>
                <a:rPr lang="en-US"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越来越差，总是</a:t>
              </a:r>
              <a:r>
                <a:rPr lang="en-US"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的。可导致头疼的</a:t>
              </a:r>
              <a:r>
                <a:rPr lang="en-US"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却一直没找到。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2173605" y="324104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气色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163685" y="324104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记性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396990" y="248221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折腾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02014" y="3994785"/>
            <a:ext cx="31191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丢三落四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44372" y="4019867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根源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台风和暴雨摧残了大片的庄稼。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我们要大力普及科学知识。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五四时期盛行白话小说。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动用你的脑细胞仔细想想吧。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cuī cán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摧残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destroy, to damage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pǔ jí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普及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popularize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shèng xíng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盛行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v. to prevail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xì bāo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细胞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cell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1971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2" name="文本框 4"/>
          <p:cNvSpPr txBox="1"/>
          <p:nvPr/>
        </p:nvSpPr>
        <p:spPr>
          <a:xfrm>
            <a:off x="88392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这家肿瘤医院非常有名，很多人来这里看病。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zhǒng liú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肿瘤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tumor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" name="造句 1"/>
          <p:cNvSpPr txBox="1"/>
          <p:nvPr/>
        </p:nvSpPr>
        <p:spPr>
          <a:xfrm>
            <a:off x="692785" y="446532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身患癌症后，他的健康完全崩溃了。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7" name="生词 1"/>
          <p:cNvSpPr txBox="1"/>
          <p:nvPr/>
        </p:nvSpPr>
        <p:spPr>
          <a:xfrm>
            <a:off x="692785" y="258318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ái zhèng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癌症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cancer</a:t>
            </a:r>
            <a:endParaRPr lang="zh-CN" altLang="en-US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文本框 2"/>
          <p:cNvSpPr txBox="1"/>
          <p:nvPr/>
        </p:nvSpPr>
        <p:spPr>
          <a:xfrm>
            <a:off x="331533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全世界都在呼吁保护野生动物。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生词 2"/>
          <p:cNvSpPr txBox="1"/>
          <p:nvPr/>
        </p:nvSpPr>
        <p:spPr>
          <a:xfrm>
            <a:off x="3258820" y="2690495"/>
            <a:ext cx="25311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hū yù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呼吁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appeal, to call on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6038850" y="4696460"/>
            <a:ext cx="2533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同学们都在讨论春游的事，他却无动于衷。</a:t>
            </a:r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4" name="生词 3"/>
          <p:cNvSpPr txBox="1"/>
          <p:nvPr/>
        </p:nvSpPr>
        <p:spPr>
          <a:xfrm>
            <a:off x="5968365" y="2875280"/>
            <a:ext cx="25311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wú dòng yú zhōng</a:t>
            </a:r>
            <a:endParaRPr lang="en-US" altLang="zh-CN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无动于衷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unmoved, indifferent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9" grpId="0"/>
      <p:bldP spid="2" grpId="0"/>
      <p:bldP spid="7" grpId="0"/>
      <p:bldP spid="11" grpId="0"/>
      <p:bldP spid="17" grpId="0"/>
      <p:bldP spid="23" grpId="0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752444" y="765810"/>
            <a:ext cx="1818161" cy="2703830"/>
            <a:chOff x="9204" y="2028"/>
            <a:chExt cx="3591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04" y="3877"/>
              <a:ext cx="3532" cy="28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摧残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destroy, to damage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595120" y="1112520"/>
            <a:ext cx="219646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cuī cán</a:t>
            </a:r>
            <a:endParaRPr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66" name="组合 65"/>
          <p:cNvGrpSpPr/>
          <p:nvPr/>
        </p:nvGrpSpPr>
        <p:grpSpPr>
          <a:xfrm>
            <a:off x="3885409" y="765810"/>
            <a:ext cx="1818161" cy="2703830"/>
            <a:chOff x="9204" y="2028"/>
            <a:chExt cx="3591" cy="5030"/>
          </a:xfrm>
        </p:grpSpPr>
        <p:grpSp>
          <p:nvGrpSpPr>
            <p:cNvPr id="67" name="组合 6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6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69" name="图片 6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70" name="文本框 7"/>
            <p:cNvSpPr txBox="1"/>
            <p:nvPr/>
          </p:nvSpPr>
          <p:spPr>
            <a:xfrm>
              <a:off x="9204" y="3877"/>
              <a:ext cx="3532" cy="22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普及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popularize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71" name="文本框 7"/>
          <p:cNvSpPr txBox="1"/>
          <p:nvPr/>
        </p:nvSpPr>
        <p:spPr>
          <a:xfrm>
            <a:off x="3728085" y="1112520"/>
            <a:ext cx="219646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pǔ jí</a:t>
            </a:r>
            <a:endParaRPr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5999959" y="765810"/>
            <a:ext cx="1818161" cy="2703830"/>
            <a:chOff x="9204" y="2028"/>
            <a:chExt cx="3591" cy="5030"/>
          </a:xfrm>
        </p:grpSpPr>
        <p:grpSp>
          <p:nvGrpSpPr>
            <p:cNvPr id="73" name="组合 72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7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75" name="图片 7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76" name="文本框 7"/>
            <p:cNvSpPr txBox="1"/>
            <p:nvPr/>
          </p:nvSpPr>
          <p:spPr>
            <a:xfrm>
              <a:off x="9204" y="3877"/>
              <a:ext cx="3532" cy="22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盛行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v. to prevail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77" name="文本框 7"/>
          <p:cNvSpPr txBox="1"/>
          <p:nvPr/>
        </p:nvSpPr>
        <p:spPr>
          <a:xfrm>
            <a:off x="5842635" y="1112520"/>
            <a:ext cx="219646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shèng xíng</a:t>
            </a:r>
            <a:endParaRPr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8132924" y="765810"/>
            <a:ext cx="1818161" cy="2703830"/>
            <a:chOff x="9204" y="2028"/>
            <a:chExt cx="3591" cy="5030"/>
          </a:xfrm>
        </p:grpSpPr>
        <p:grpSp>
          <p:nvGrpSpPr>
            <p:cNvPr id="79" name="组合 78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0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81" name="图片 8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82" name="文本框 7"/>
            <p:cNvSpPr txBox="1"/>
            <p:nvPr/>
          </p:nvSpPr>
          <p:spPr>
            <a:xfrm>
              <a:off x="9204" y="3877"/>
              <a:ext cx="3532" cy="22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细胞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cell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83" name="文本框 7"/>
          <p:cNvSpPr txBox="1"/>
          <p:nvPr/>
        </p:nvSpPr>
        <p:spPr>
          <a:xfrm>
            <a:off x="7975600" y="1112520"/>
            <a:ext cx="219646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xì bāo</a:t>
            </a:r>
            <a:endParaRPr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760699" y="3750310"/>
            <a:ext cx="1818161" cy="2703830"/>
            <a:chOff x="9204" y="2028"/>
            <a:chExt cx="3591" cy="5030"/>
          </a:xfrm>
        </p:grpSpPr>
        <p:grpSp>
          <p:nvGrpSpPr>
            <p:cNvPr id="85" name="组合 84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6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87" name="图片 86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88" name="文本框 7"/>
            <p:cNvSpPr txBox="1"/>
            <p:nvPr/>
          </p:nvSpPr>
          <p:spPr>
            <a:xfrm>
              <a:off x="9204" y="3877"/>
              <a:ext cx="3532" cy="22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癌症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cancer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89" name="文本框 7"/>
          <p:cNvSpPr txBox="1"/>
          <p:nvPr/>
        </p:nvSpPr>
        <p:spPr>
          <a:xfrm>
            <a:off x="1603375" y="4097020"/>
            <a:ext cx="219646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ái zhèng</a:t>
            </a:r>
            <a:endParaRPr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3893664" y="3750310"/>
            <a:ext cx="1818161" cy="2703830"/>
            <a:chOff x="9204" y="2028"/>
            <a:chExt cx="3591" cy="5030"/>
          </a:xfrm>
        </p:grpSpPr>
        <p:grpSp>
          <p:nvGrpSpPr>
            <p:cNvPr id="91" name="组合 90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9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3" name="图片 9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4" name="文本框 7"/>
            <p:cNvSpPr txBox="1"/>
            <p:nvPr/>
          </p:nvSpPr>
          <p:spPr>
            <a:xfrm>
              <a:off x="9204" y="3877"/>
              <a:ext cx="3532" cy="28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呼吁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appeal, to call on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95" name="文本框 7"/>
          <p:cNvSpPr txBox="1"/>
          <p:nvPr/>
        </p:nvSpPr>
        <p:spPr>
          <a:xfrm>
            <a:off x="3736340" y="4097020"/>
            <a:ext cx="219646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hū yù</a:t>
            </a:r>
            <a:endParaRPr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17328" y="3750310"/>
            <a:ext cx="1809047" cy="2703830"/>
            <a:chOff x="9222" y="2028"/>
            <a:chExt cx="3573" cy="5030"/>
          </a:xfrm>
        </p:grpSpPr>
        <p:grpSp>
          <p:nvGrpSpPr>
            <p:cNvPr id="97" name="组合 9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9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9" name="图片 9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0" name="文本框 7"/>
            <p:cNvSpPr txBox="1"/>
            <p:nvPr/>
          </p:nvSpPr>
          <p:spPr>
            <a:xfrm>
              <a:off x="9222" y="4012"/>
              <a:ext cx="3532" cy="2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无动于衷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unmoved, indifferent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1" name="文本框 7"/>
          <p:cNvSpPr txBox="1"/>
          <p:nvPr/>
        </p:nvSpPr>
        <p:spPr>
          <a:xfrm>
            <a:off x="5859780" y="4271010"/>
            <a:ext cx="219646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1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wú dòng yú zhōng</a:t>
            </a:r>
            <a:endParaRPr sz="1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8141179" y="3750310"/>
            <a:ext cx="1818161" cy="2703830"/>
            <a:chOff x="9204" y="2028"/>
            <a:chExt cx="3591" cy="5030"/>
          </a:xfrm>
        </p:grpSpPr>
        <p:grpSp>
          <p:nvGrpSpPr>
            <p:cNvPr id="103" name="组合 102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10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05" name="图片 10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6" name="文本框 7"/>
            <p:cNvSpPr txBox="1"/>
            <p:nvPr/>
          </p:nvSpPr>
          <p:spPr>
            <a:xfrm>
              <a:off x="9204" y="3877"/>
              <a:ext cx="3532" cy="22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肿瘤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tumor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7" name="文本框 7"/>
          <p:cNvSpPr txBox="1"/>
          <p:nvPr/>
        </p:nvSpPr>
        <p:spPr>
          <a:xfrm>
            <a:off x="7983855" y="4097020"/>
            <a:ext cx="219646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zhǒng liú</a:t>
            </a:r>
            <a:endParaRPr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</p:childTnLst>
        </p:cTn>
      </p:par>
    </p:tnLst>
    <p:bldLst>
      <p:bldP spid="37" grpId="0"/>
      <p:bldP spid="71" grpId="0"/>
      <p:bldP spid="77" grpId="0"/>
      <p:bldP spid="83" grpId="0"/>
      <p:bldP spid="89" grpId="0"/>
      <p:bldP spid="95" grpId="0"/>
      <p:bldP spid="101" grpId="0"/>
      <p:bldP spid="10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摧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摧折-摧毁-坚不可摧</a:t>
            </a:r>
            <a:endParaRPr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581275" y="2127885"/>
            <a:ext cx="9380855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那年的地震摧毁了整座城市，却没能摧毁人们的意志。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2846070" y="3036570"/>
            <a:ext cx="885063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在岁月面前，石头也并非坚不可摧。</a:t>
            </a:r>
            <a:endParaRPr lang="zh-CN" altLang="en-US" sz="3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瘤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81145"/>
            <a:ext cx="878713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毒瘤</a:t>
            </a:r>
            <a:r>
              <a:rPr lang="en-US" alt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根瘤</a:t>
            </a:r>
            <a:endParaRPr lang="zh-CN" altLang="en-US" sz="4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997200" y="5132705"/>
            <a:ext cx="84429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根瘤是在植物根系上长的特殊的瘤。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098800" y="6108065"/>
            <a:ext cx="87871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他已经看见了侵蚀社会的那个可怕的毒瘤。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08250" y="1128395"/>
            <a:ext cx="7443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摧残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无动于衷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癌症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细胞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呼吁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52108" y="1070514"/>
            <a:ext cx="12080875" cy="5255428"/>
            <a:chOff x="108" y="-186"/>
            <a:chExt cx="19025" cy="6521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483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一些不良的生活习惯，如抽烟、喝酒、暴饮暴食、晚睡等正</a:t>
              </a:r>
              <a:r>
                <a:rPr 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着人们的健康，这些坏习惯会影响人体</a:t>
              </a:r>
              <a:r>
                <a:rPr 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的活动，进而导致各种疾病，甚至</a:t>
              </a:r>
              <a:r>
                <a:rPr 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的发生。所以医</a:t>
              </a:r>
              <a:r>
                <a:rPr lang="zh-CN" alt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生</a:t>
              </a:r>
              <a:r>
                <a:rPr 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，不要对不良生活习惯</a:t>
              </a:r>
              <a:r>
                <a:rPr 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要对它们说</a:t>
              </a:r>
              <a:endParaRPr lang="en-US" sz="33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“不</a:t>
              </a:r>
              <a:r>
                <a:rPr lang="zh-CN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！</a:t>
              </a:r>
              <a:r>
                <a:rPr lang="en-US" altLang="zh-CN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”</a:t>
              </a:r>
              <a:endParaRPr lang="en-US" altLang="zh-CN" sz="33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590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8526768" y="341693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细胞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24060" y="4144187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癌症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66805" y="3432157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摧残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0805" y="4879049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呼吁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83835" y="4871438"/>
            <a:ext cx="38900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无动于衷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这部电影的战斗场面让观众看了直呼过瘾。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胃液分泌过量会使我们的胃不舒服。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政府职能的转变是机构改革的关键环节。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奶奶看起来比去年衰老了许多。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guò yǐn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过瘾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satisfying a craving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fēn mì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分泌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secrete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zhí néng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职能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function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shuāi lǎo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衰老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aging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Leah M\Desktop\底图.png底图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64147" y="-67310"/>
            <a:ext cx="1252093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第三十课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30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0724773" cy="2916646"/>
            <a:chOff x="1893" y="4058"/>
            <a:chExt cx="16889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6889" cy="4593"/>
              <a:chOff x="-96" y="3669"/>
              <a:chExt cx="21003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21003" cy="2928"/>
                <a:chOff x="3051" y="4499"/>
                <a:chExt cx="21003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291" y="6413"/>
                  <a:ext cx="17763" cy="1014"/>
                  <a:chOff x="8425" y="6413"/>
                  <a:chExt cx="17763" cy="101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42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30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859" y="6413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Did you sleep well</a:t>
                    </a:r>
                    <a:r>
                      <a:rPr lang="zh-CN" alt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？</a:t>
                    </a:r>
                    <a:endParaRPr lang="zh-CN" alt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30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你睡好了吗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学习累了，我们可以听首音乐来调剂一下。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这一新产品上市后，一直供不应求。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小明与小柯的成绩不相上下。</a:t>
            </a:r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tiáo jì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调剂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adjust, to regulate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86004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28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gōng bú yìng qiú</a:t>
            </a:r>
            <a:endParaRPr lang="en-US" altLang="zh-CN" sz="32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供不应求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The supply is not adequate for the demand.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52970" y="2921635"/>
            <a:ext cx="25311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bù xiāng-shàng xià</a:t>
            </a:r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不相上下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equally matched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过瘾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satisfying a craving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guò yǐn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415" y="4210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职能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n. function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4050" y="874395"/>
            <a:ext cx="23856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zhí</a:t>
            </a:r>
            <a:r>
              <a:rPr 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néng</a:t>
            </a:r>
            <a:endParaRPr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16150" cy="3194050"/>
            <a:chOff x="9330" y="2028"/>
            <a:chExt cx="3490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41" y="4269"/>
              <a:ext cx="3479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分泌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secrete</a:t>
              </a:r>
              <a:endParaRPr lang="en-US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fēn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mì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衰老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aging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5240" y="436435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shuāi</a:t>
            </a:r>
            <a:r>
              <a:rPr 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lǎo</a:t>
            </a:r>
            <a:endParaRPr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调剂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adjust, to regulate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tiáo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供不应求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The supply is not adequate for the demand.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gōng</a:t>
            </a:r>
            <a:r>
              <a:rPr lang="en-US"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bú</a:t>
            </a:r>
            <a:r>
              <a:rPr lang="en-US"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yìng</a:t>
            </a:r>
            <a:r>
              <a:rPr lang="en-US"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qiú</a:t>
            </a:r>
            <a:endParaRPr sz="20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不相上下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equally matched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765665" y="4364355"/>
            <a:ext cx="241363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buClrTx/>
              <a:buSzTx/>
              <a:buFontTx/>
            </a:pPr>
            <a:r>
              <a:rPr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bù xiāng</a:t>
            </a:r>
            <a:r>
              <a:rPr lang="en-US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-</a:t>
            </a:r>
            <a:r>
              <a:rPr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shàng xià</a:t>
            </a:r>
            <a:endParaRPr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衰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066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06883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06883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018155" y="211328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衰迈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衰弱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衰落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衰减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衰微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衰败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6070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06070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475865" y="3211195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他已经是奔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60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的人了，体力、精力都有所衰减。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05003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04749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05257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199890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大约在一千多年前，这个家族开始衰落。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1102360" y="2268220"/>
            <a:ext cx="107029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不法商贩的行为</a:t>
            </a:r>
            <a:r>
              <a:rPr 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___________________________________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。（扰乱）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5468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63955" y="4018915"/>
            <a:ext cx="107010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_____________________________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改变了人们的生活方式。（普及）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63955" y="5591810"/>
            <a:ext cx="1091692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市场上</a:t>
            </a:r>
            <a:r>
              <a:rPr 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_______________________________________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。（供不应求）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627534" y="779145"/>
            <a:ext cx="7183214" cy="706755"/>
            <a:chOff x="3810" y="-315"/>
            <a:chExt cx="4384" cy="1113"/>
          </a:xfrm>
        </p:grpSpPr>
        <p:sp>
          <p:nvSpPr>
            <p:cNvPr id="43" name="圆角矩形 42"/>
            <p:cNvSpPr/>
            <p:nvPr/>
          </p:nvSpPr>
          <p:spPr>
            <a:xfrm>
              <a:off x="3930" y="-295"/>
              <a:ext cx="4264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810" y="-315"/>
              <a:ext cx="4384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用所给词语完成句子</a:t>
              </a:r>
              <a:endParaRPr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860925" y="2143760"/>
            <a:ext cx="38347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扰乱</a:t>
            </a:r>
            <a:r>
              <a:rPr lang="en-US" altLang="zh-CN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了正常的市场秩序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70125" y="3887470"/>
            <a:ext cx="303276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电脑和网络的普及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555875" y="5699760"/>
            <a:ext cx="65951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这种产品供不应求，一度引发了抢购风潮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779780" y="2141855"/>
            <a:ext cx="10970895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他一边走，一边</a:t>
            </a:r>
            <a:r>
              <a:rPr 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____________________________________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。（不时）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939800" y="4002405"/>
            <a:ext cx="1105916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我跟他的</a:t>
            </a:r>
            <a:r>
              <a:rPr 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______________________________________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。（不相上下）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4039870" y="5450205"/>
            <a:ext cx="91916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多多少少吃一点儿吧，要不然一点儿体力都没有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25195" y="5512435"/>
            <a:ext cx="1108964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虽然没什么胃口，但</a:t>
            </a:r>
            <a:r>
              <a:rPr 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_________________________________________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（多多少少）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27534" y="779145"/>
            <a:ext cx="7183214" cy="706755"/>
            <a:chOff x="3810" y="-315"/>
            <a:chExt cx="4384" cy="1113"/>
          </a:xfrm>
        </p:grpSpPr>
        <p:sp>
          <p:nvSpPr>
            <p:cNvPr id="8" name="圆角矩形 7"/>
            <p:cNvSpPr/>
            <p:nvPr/>
          </p:nvSpPr>
          <p:spPr>
            <a:xfrm>
              <a:off x="3930" y="-295"/>
              <a:ext cx="4264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810" y="-315"/>
              <a:ext cx="4384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用所给词语完成句子</a:t>
              </a:r>
              <a:endParaRPr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517265" y="2268220"/>
            <a:ext cx="62388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不时回头看，仿佛担心有人在跟踪自己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823845" y="3898265"/>
            <a:ext cx="303276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汉语水平不相上下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5" grpId="0"/>
      <p:bldP spid="2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6125210" cy="37846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</a:t>
            </a:r>
            <a:r>
              <a:rPr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当前：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当场</a:t>
            </a:r>
            <a:r>
              <a:rPr 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当地</a:t>
            </a:r>
            <a:r>
              <a:rPr 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当时</a:t>
            </a:r>
            <a:r>
              <a:rPr 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当年</a:t>
            </a:r>
            <a:endParaRPr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惯例：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扰乱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容忍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逆行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Leah M\Desktop\底图.png底图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64147" y="-67310"/>
            <a:ext cx="1252093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第三十课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30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0724773" cy="2916646"/>
            <a:chOff x="1893" y="4058"/>
            <a:chExt cx="16889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6889" cy="4593"/>
              <a:chOff x="-96" y="3669"/>
              <a:chExt cx="21003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21003" cy="2928"/>
                <a:chOff x="3051" y="4499"/>
                <a:chExt cx="21003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291" y="6413"/>
                  <a:ext cx="17763" cy="1014"/>
                  <a:chOff x="8425" y="6413"/>
                  <a:chExt cx="17763" cy="101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42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30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859" y="6413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Did you sleep well</a:t>
                    </a:r>
                    <a:r>
                      <a:rPr lang="zh-CN" alt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？</a:t>
                    </a:r>
                    <a:endParaRPr lang="zh-CN" alt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30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你睡好了吗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失眠时，你会做什么？数羊？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110" y="2133600"/>
            <a:ext cx="3105150" cy="2509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总而言之，每个解决方法都有其优缺点。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老人病情急剧恶化，医院正在抢救。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这个城市空气清新，适宜人们居住。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在公共场合，要特别注意文明礼貌。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582295" y="2891155"/>
            <a:ext cx="27470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28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zǒng’ér yán zhī</a:t>
            </a:r>
            <a:endParaRPr lang="en-US" altLang="zh-CN" sz="28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总而言之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all in all, in short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533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è huà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恶化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deteriorate, to worsen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shì yí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适宜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suitable, appropriate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chǎng hé</a:t>
            </a:r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场合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n. occasion, situation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我如今处境已到了山穷水尽的地步。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在一片混乱中，他和妈妈走散了。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李老师在我校是举足轻重的人物。</a:t>
            </a:r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dì bù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地步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situation, point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608195" y="276669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hùn luàn</a:t>
            </a:r>
            <a:endParaRPr lang="en-US" altLang="zh-CN" sz="28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混乱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in chaos, confused, disordered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54875" y="2961005"/>
            <a:ext cx="25311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jǔ zú-qīng zhòng</a:t>
            </a:r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举足轻重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play a decisive role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难堪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230" y="2046"/>
              <a:ext cx="3491" cy="29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岂有此理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庸俗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档次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诸位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预先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直觉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虚伪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违背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回避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186"/>
              <a:ext cx="3491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总而言之</a:t>
              </a:r>
              <a:endParaRPr lang="zh-CN" altLang="en-US" sz="3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all in all, in short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zǒng’ér</a:t>
            </a:r>
            <a:r>
              <a:rPr lang="en-US"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yán</a:t>
            </a:r>
            <a:r>
              <a:rPr lang="en-US"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2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zhī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442" y="4095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适宜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suitable, appropriate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4050" y="874395"/>
            <a:ext cx="23856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</a:t>
            </a:r>
            <a:r>
              <a:rPr 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yí</a:t>
            </a:r>
            <a:endParaRPr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03"/>
              <a:ext cx="3479" cy="2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恶化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deteriorate, to worsen</a:t>
              </a:r>
              <a:endParaRPr lang="en-US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è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huà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场合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occasion, situation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5240" y="436435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chǎng</a:t>
            </a:r>
            <a:r>
              <a:rPr lang="en-US"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2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hé</a:t>
            </a:r>
            <a:endParaRPr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地步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situation, point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dì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bù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5320"/>
            <a:chOff x="9262" y="2028"/>
            <a:chExt cx="3533" cy="5032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154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混乱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in chaos, confused, disordered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57925" y="433324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hùn luàn</a:t>
            </a:r>
            <a:endParaRPr sz="20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865" y="3646170"/>
            <a:ext cx="2229485" cy="3194050"/>
            <a:chOff x="4718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8" y="3959"/>
              <a:ext cx="3511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举足轻重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play a decisive role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765665" y="4364355"/>
            <a:ext cx="241363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jǔ</a:t>
            </a:r>
            <a:r>
              <a:rPr lang="en-US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zú</a:t>
            </a:r>
            <a:r>
              <a:rPr lang="en-US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-</a:t>
            </a:r>
            <a:r>
              <a:rPr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qīng</a:t>
            </a:r>
            <a:r>
              <a:rPr lang="en-US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zhòng</a:t>
            </a:r>
            <a:endParaRPr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ah M\Desktop\底图.png底图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400" y="38100"/>
            <a:ext cx="121412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是什么使人们睡前上网的习惯日渐盛行？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睡眠障碍都有哪些表现？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长期睡眠不足会有什么不良后果？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30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6660" y="2194560"/>
            <a:ext cx="944880" cy="810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9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4" dur="308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ah M\Desktop\底图.png底图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400" y="38100"/>
            <a:ext cx="121412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对普通人来说，睡觉只是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惯例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，可是对于患有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顽固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失眠症的人来说，睡觉却成了难得的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奢侈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近日，中国发布的睡眠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指数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得分66.5分，超过36.2%的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居民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得分低于及格线60分。统计数字显示，睡眠指数的得分随着城市层级的升高而下降，一线城市的平均睡眠指数为60.3分，三线城市为61.4分，而农村和小城镇得分均在70分以上。可见，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当前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失眠症正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扰乱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着人们的情绪，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摧残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着城市人群的健康。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惯例、顽固、奢侈、指数、居民、当前、扰乱、摧残</a:t>
            </a:r>
            <a:endParaRPr 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ah M\Desktop\底图.png底图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400" y="38100"/>
            <a:ext cx="121412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615" y="829945"/>
            <a:ext cx="1189799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调查发现，该睡时不睡，是影响成人健康睡眠的重要因素。手机和平板电脑的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普及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，使睡前上网的习惯日渐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盛行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，不少人临睡前再过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过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网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瘾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成了常态。而电子产品严重的光污染不仅影响了人体褪黑素的正常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分泌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，还会使人体生物钟后移，结果就是晚上睡不着，早上睡不醒。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褪黑素是什么？据研究，褪黑素是保证人体健康的重要物质之一，它的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职能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包括增强人体免疫力、抗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衰老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调剂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睡眠等。当人体内褪黑素分泌不正常时，人体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细胞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组织和器官的作用和活动能力都会受到影响，各种疾病，包括恶性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肿瘤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，也就是我们常说的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癌症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，就会随之而来。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普及、盛行、过瘾、分泌、职能、衰老、调剂、细胞、肿瘤、癌症</a:t>
            </a:r>
            <a:endParaRPr 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ah M\Desktop\底图.png底图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400" y="38100"/>
            <a:ext cx="121412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除了睡不着，还有人睡不好。中国有睡眠障碍的人约为38.2%，因此，在中国专治睡眠障碍的医生总是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供不应求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睡眠障碍表现为入睡困难，头在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枕头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上，就是睡不着，翻来覆去瞎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折腾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，心烦意乱得无法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容忍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，白天又老是犯困。此外，入睡后噩梦连连，一会儿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蹬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腿，一会儿挥拳头，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不时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大声叫喊，也是睡眠障碍的典型症状。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11580" y="5252085"/>
            <a:ext cx="97605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供不应求、枕头、折腾、容忍、蹬、拳头、不时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ah M\Desktop\底图.png底图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400" y="38100"/>
            <a:ext cx="121412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睡眠不足会使人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气色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不好，行为能力偏离正常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轨道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，据悉，一个17~19个小时没睡觉的人，其行为能力与一个血液中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酒精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浓度为0.05%的人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不相上下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。即使一周内每天少睡两个小时，疲劳也会积累在一起，并在不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适宜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场合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引发事故，我们曾见过这样一个不可思议的案例，一位技术熟练的老司机把车开上了</a:t>
            </a:r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逆行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道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，而这就是疲劳驾驶造成的。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909955" y="5311775"/>
            <a:ext cx="995045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气色、轨道、酒精、不相上下、适宜、场合、逆行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Leah M\Desktop\底图.png底图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400" y="38100"/>
            <a:ext cx="121412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5890" y="1033780"/>
            <a:ext cx="12056110" cy="4061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此外，长期睡眠不足还会使人注意力下降、表情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茫然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丢三落四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、情绪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起伏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不定，动不动就发呆，继而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记性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越来越差，到了更严重的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地步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，会思维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混乱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，健康状况逐步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恶化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，进而诱发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慢性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疾病。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总而言之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，睡眠好坏对人体健康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举足轻重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，因此，医生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呼吁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，不要对失眠症状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无动于衷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，要弄清原因，并根据不同情况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竭尽全力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进行治疗。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不可否认的是，很多人原本睡眠时没有问题的，导致问题的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根源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多多少少与不健康的生活方式有关，因此，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对付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失眠症的方法就是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纠正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不好的生活习惯，不要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糟蹋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自己的身体，不要自己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迫害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自己，不要让坏习惯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毁灭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我们的健康。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897255" y="5446395"/>
            <a:ext cx="9950450" cy="119888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请用重点词语复述故事：茫然、丢三落四、起伏、发呆、记性、地步、混乱、恶化、慢性、总而言之、举足轻重、呼吁、无动于衷、竭尽全力、根源、对付、纠正、糟蹋、迫害、毁灭</a:t>
            </a:r>
            <a:endParaRPr lang="zh-CN" altLang="en-US" sz="24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54345"/>
                <a:gridCol w="6299835"/>
              </a:tblGrid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中国发布的睡眠指数情况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睡眠指数得分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一线城市，三线城市，农村和小城镇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可见......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影响成人健康睡眠的因素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1.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电子产品普及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2.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光污染导致褪黑素……，生物钟......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褪黑素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1.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褪黑素的职能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2.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当褪黑素分泌不正常时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88635"/>
                <a:gridCol w="6265545"/>
              </a:tblGrid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睡眠障碍的表现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入睡困难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入睡后……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睡眠不足对人体的影响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气色、行为能力、注意力、表情、情绪、记性、思维、健康状况、慢性疾病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对付失眠症的方法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纠正不好的生活习惯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657225" y="118491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57225" y="118745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26085" y="118745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824865" y="1226820"/>
            <a:ext cx="987234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语篇中的连接成分是具有明确含义的词语，通过这些连接词语，我们可以了解句子之间的语义关系。</a:t>
            </a:r>
            <a:endParaRPr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42900" y="2272030"/>
          <a:ext cx="11413490" cy="4309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3490"/>
              </a:tblGrid>
              <a:tr h="4292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  <a:endParaRPr lang="en-US" altLang="zh-CN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</a:tr>
              <a:tr h="2148205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000" b="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        </a:t>
                      </a:r>
                      <a:r>
                        <a:rPr lang="zh-CN" altLang="en-US" sz="2000" b="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长期睡眠不足还会使人注意力下降、表情茫然、丢三落四、情绪起伏不定，动不动就发呆，继而记性越来越差，到了更严重的地步，会思维混乱，健康状况逐步恶化，进而诱发慢性疾病。</a:t>
                      </a:r>
                      <a:r>
                        <a:rPr lang="zh-CN" altLang="en-US" sz="2000" b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（这段说的是失眠的影响。从开始的“注意力下降”到“继而”，再到“到了更严重的地步”，最后到“进而”，这些连接成分反映了失眠症状变化的顺序，由它们连接起来的是疾病不同阶段的症状表现。）</a:t>
                      </a:r>
                      <a:r>
                        <a:rPr lang="zh-CN" altLang="en-US" sz="2000" b="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总而言之，睡眠好坏对人体健康举足轻重，因此，医生呼吁，不要对失眠症状无动于衷，要弄清病因，并根据不同情况竭尽全力进行治疗。</a:t>
                      </a:r>
                      <a:r>
                        <a:rPr lang="zh-CN" altLang="en-US" sz="2000" b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（“总而言之”为总结关系的连接成分。）</a:t>
                      </a:r>
                      <a:endParaRPr lang="zh-CN" altLang="en-US" sz="20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</a:tr>
              <a:tr h="1642745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400" b="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        </a:t>
                      </a:r>
                      <a:r>
                        <a:rPr lang="zh-CN" altLang="en-US" sz="2400" b="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睡眠障碍表现为入睡困难，头在枕头上，就是睡不着，翻来覆去瞎折腾，心烦意乱得无法容忍，白天又老是犯困。此外，入睡后噩梦连连，一会儿蹬腿，一会儿挥拳头，不时大声叫喊，也是睡眠障碍的典型症状。</a:t>
                      </a:r>
                      <a:r>
                        <a:rPr lang="zh-CN" altLang="en-US" sz="2400" b="0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（“此外”为延伸表达的连接成分。）</a:t>
                      </a:r>
                      <a:endParaRPr lang="zh-CN" altLang="en-US" sz="2400" b="0" dirty="0">
                        <a:solidFill>
                          <a:srgbClr val="0070C0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文本框 7"/>
          <p:cNvSpPr txBox="1"/>
          <p:nvPr/>
        </p:nvSpPr>
        <p:spPr>
          <a:xfrm>
            <a:off x="1784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篇章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4</a:t>
            </a:r>
            <a:r>
              <a:rPr 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——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连接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50190" y="702310"/>
            <a:ext cx="226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文本框 1"/>
          <p:cNvSpPr txBox="1"/>
          <p:nvPr/>
        </p:nvSpPr>
        <p:spPr>
          <a:xfrm>
            <a:off x="690245" y="4584700"/>
            <a:ext cx="2533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影响睡眠的因素：</a:t>
            </a:r>
            <a:endParaRPr lang="zh-CN" altLang="en-US" sz="2400" b="1" kern="100" dirty="0">
              <a:solidFill>
                <a:schemeClr val="accent1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工作压力、心事、网络、饮食</a:t>
            </a:r>
            <a:r>
              <a:rPr lang="en-US" altLang="zh-CN" sz="24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……</a:t>
            </a:r>
            <a:endParaRPr lang="en-US" altLang="zh-CN" sz="2400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失眠对你的影响：</a:t>
            </a:r>
            <a:endParaRPr lang="zh-CN" altLang="en-US" sz="2400" b="1" kern="100" dirty="0">
              <a:solidFill>
                <a:schemeClr val="accent1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24595" y="4445635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脸色不好、疲劳、注意力下降、记忆力下降、慢性疾病</a:t>
            </a:r>
            <a:r>
              <a:rPr lang="en-US" altLang="zh-CN" sz="24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……</a:t>
            </a:r>
            <a:endParaRPr lang="en-US" altLang="zh-CN" sz="2400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998044" y="236887"/>
            <a:ext cx="8141950" cy="943465"/>
            <a:chOff x="3348" y="3310"/>
            <a:chExt cx="11467" cy="917"/>
          </a:xfrm>
        </p:grpSpPr>
        <p:sp>
          <p:nvSpPr>
            <p:cNvPr id="24" name="圆角矩形 23"/>
            <p:cNvSpPr/>
            <p:nvPr/>
          </p:nvSpPr>
          <p:spPr>
            <a:xfrm>
              <a:off x="3424" y="3310"/>
              <a:ext cx="11391" cy="917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3348" y="3350"/>
              <a:ext cx="11391" cy="8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你每天睡得好吗？请分析一下影响你睡眠的因素以及失眠对你的影响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7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1545" y="2749550"/>
            <a:ext cx="2374265" cy="144716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935" y="2698115"/>
            <a:ext cx="1906270" cy="155067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6690" y="2665730"/>
            <a:ext cx="1625600" cy="157416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14840" y="2989580"/>
            <a:ext cx="1316355" cy="1144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818515" y="127381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18515" y="127635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7"/>
          <p:cNvSpPr txBox="1"/>
          <p:nvPr/>
        </p:nvSpPr>
        <p:spPr>
          <a:xfrm>
            <a:off x="1689735" y="1288415"/>
            <a:ext cx="938911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2800" dirty="0" err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再者，老年人和年轻人的生活习惯不一样。所以这几年我一直一个人生活</a:t>
            </a:r>
            <a:r>
              <a:rPr sz="28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。</a:t>
            </a:r>
            <a:endParaRPr sz="28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3596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21055" y="236220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7"/>
          <p:cNvSpPr txBox="1"/>
          <p:nvPr/>
        </p:nvSpPr>
        <p:spPr>
          <a:xfrm>
            <a:off x="1670685" y="2536825"/>
            <a:ext cx="9557385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sz="2800" dirty="0" err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他首先展示了手上的证据，然后说明了证据的来源和意义</a:t>
            </a:r>
            <a:r>
              <a:rPr sz="2800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sz="2800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346964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21055" y="347218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7"/>
          <p:cNvSpPr txBox="1"/>
          <p:nvPr/>
        </p:nvSpPr>
        <p:spPr>
          <a:xfrm>
            <a:off x="1667510" y="3621405"/>
            <a:ext cx="95605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32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因为孩子家的住房都不宽裕，住在一起不方便。</a:t>
            </a:r>
            <a:endParaRPr sz="320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0760" y="128397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37565" y="461454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37565" y="461708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7"/>
          <p:cNvSpPr txBox="1"/>
          <p:nvPr/>
        </p:nvSpPr>
        <p:spPr>
          <a:xfrm>
            <a:off x="1680210" y="4582160"/>
            <a:ext cx="940816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sz="2800" dirty="0" err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他说话不紧不慢，却句句义正辞严，他的话说完了</a:t>
            </a:r>
            <a:r>
              <a:rPr lang="zh-CN" sz="2800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，</a:t>
            </a:r>
            <a:r>
              <a:rPr sz="2800" dirty="0" err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法庭上一片寂静</a:t>
            </a:r>
            <a:r>
              <a:rPr sz="2800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sz="2800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40105" y="570039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40105" y="570293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7"/>
          <p:cNvSpPr txBox="1"/>
          <p:nvPr/>
        </p:nvSpPr>
        <p:spPr>
          <a:xfrm>
            <a:off x="1667509" y="5650793"/>
            <a:ext cx="927653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28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如今孩子们都已长大成人，有了小家，有了自己的孩子。虽然他们都劝我和他们一起生活，可我谁家也不愿意去</a:t>
            </a:r>
            <a:r>
              <a:rPr sz="28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。</a:t>
            </a:r>
            <a:endParaRPr sz="28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19810" y="462470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4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16635" y="242062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97585" y="355727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3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16635" y="575691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5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68399" y="273050"/>
            <a:ext cx="7744638" cy="649605"/>
            <a:chOff x="-3355" y="3732"/>
            <a:chExt cx="17896" cy="1201"/>
          </a:xfrm>
        </p:grpSpPr>
        <p:sp>
          <p:nvSpPr>
            <p:cNvPr id="14" name="文本框 13"/>
            <p:cNvSpPr txBox="1"/>
            <p:nvPr/>
          </p:nvSpPr>
          <p:spPr>
            <a:xfrm>
              <a:off x="-3355" y="4028"/>
              <a:ext cx="17649" cy="7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请把下列5个小句组合成2个连贯的语段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818515" y="127381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18515" y="127635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7"/>
          <p:cNvSpPr txBox="1"/>
          <p:nvPr/>
        </p:nvSpPr>
        <p:spPr>
          <a:xfrm>
            <a:off x="1689735" y="1223327"/>
            <a:ext cx="886460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2800" dirty="0" err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孔乙己着了慌，伸开五指将碟子罩住，弯腰下去说道</a:t>
            </a:r>
            <a:r>
              <a:rPr sz="28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，“</a:t>
            </a:r>
            <a:r>
              <a:rPr sz="2800" dirty="0" err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不多了，我已经不多了</a:t>
            </a:r>
            <a:r>
              <a:rPr sz="28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。”</a:t>
            </a:r>
            <a:endParaRPr sz="28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3596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21055" y="236220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7"/>
          <p:cNvSpPr txBox="1"/>
          <p:nvPr/>
        </p:nvSpPr>
        <p:spPr>
          <a:xfrm>
            <a:off x="1670685" y="2508856"/>
            <a:ext cx="9557385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sz="2800" dirty="0" err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有几回，邻居孩子听</a:t>
            </a:r>
            <a:r>
              <a:rPr lang="zh-CN" sz="2800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到</a:t>
            </a:r>
            <a:r>
              <a:rPr sz="2800" dirty="0" err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笑声，也赶热闹，围住了孔乙己</a:t>
            </a:r>
            <a:r>
              <a:rPr sz="2800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sz="2800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346964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21055" y="347218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7"/>
          <p:cNvSpPr txBox="1"/>
          <p:nvPr/>
        </p:nvSpPr>
        <p:spPr>
          <a:xfrm>
            <a:off x="1695487" y="3622358"/>
            <a:ext cx="86588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32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孩子吃完豆，仍然不散，眼睛都望着碟子。</a:t>
            </a:r>
            <a:endParaRPr sz="320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0760" y="128397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37565" y="461454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37565" y="461708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7"/>
          <p:cNvSpPr txBox="1"/>
          <p:nvPr/>
        </p:nvSpPr>
        <p:spPr>
          <a:xfrm>
            <a:off x="1689735" y="4710113"/>
            <a:ext cx="940816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sz="3600" dirty="0" err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于是，这一群孩子都在笑声里走散了</a:t>
            </a:r>
            <a:r>
              <a:rPr sz="3600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sz="3600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40105" y="570039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40105" y="570293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7"/>
          <p:cNvSpPr txBox="1"/>
          <p:nvPr/>
        </p:nvSpPr>
        <p:spPr>
          <a:xfrm>
            <a:off x="1702117" y="5803900"/>
            <a:ext cx="885571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36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他便给他们茴香豆吃，一人一颗。</a:t>
            </a:r>
            <a:endParaRPr sz="360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19810" y="462470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4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16635" y="242062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97585" y="355727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3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16635" y="575691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5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55449" y="273050"/>
            <a:ext cx="8038913" cy="649605"/>
            <a:chOff x="-3616" y="3732"/>
            <a:chExt cx="18576" cy="1201"/>
          </a:xfrm>
        </p:grpSpPr>
        <p:sp>
          <p:nvSpPr>
            <p:cNvPr id="14" name="文本框 13"/>
            <p:cNvSpPr txBox="1"/>
            <p:nvPr/>
          </p:nvSpPr>
          <p:spPr>
            <a:xfrm>
              <a:off x="-3616" y="4087"/>
              <a:ext cx="18576" cy="7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根据上下文的连接关系给下列小句排序，组成连贯的语段</a:t>
              </a:r>
              <a:endParaRPr lang="zh-CN" altLang="en-US" sz="24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!!1"/>
          <p:cNvSpPr/>
          <p:nvPr/>
        </p:nvSpPr>
        <p:spPr>
          <a:xfrm>
            <a:off x="556895" y="1602105"/>
            <a:ext cx="2452370" cy="1820545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556895" y="4147185"/>
            <a:ext cx="2452370" cy="1862455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!!1"/>
          <p:cNvSpPr/>
          <p:nvPr/>
        </p:nvSpPr>
        <p:spPr>
          <a:xfrm>
            <a:off x="6188710" y="1602105"/>
            <a:ext cx="2452370" cy="1820545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"/>
          <p:cNvSpPr/>
          <p:nvPr/>
        </p:nvSpPr>
        <p:spPr>
          <a:xfrm>
            <a:off x="6188710" y="4147185"/>
            <a:ext cx="2452370" cy="1862455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Shape 267"/>
          <p:cNvSpPr/>
          <p:nvPr/>
        </p:nvSpPr>
        <p:spPr>
          <a:xfrm>
            <a:off x="3009199" y="1569443"/>
            <a:ext cx="2954638" cy="1852930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/>
          <a:p>
            <a:pPr algn="l" defTabSz="130048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 sz="33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600" b="1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华文楷体" panose="02010600040101010101" charset="-122"/>
                <a:ea typeface="华文楷体" panose="02010600040101010101" charset="-122"/>
                <a:cs typeface="Helvetica Light"/>
                <a:sym typeface="+mn-ea"/>
              </a:rPr>
              <a:t>端午节</a:t>
            </a:r>
            <a:endParaRPr sz="3600">
              <a:ln>
                <a:noFill/>
              </a:ln>
              <a:solidFill>
                <a:srgbClr val="000000"/>
              </a:solidFill>
              <a:effectLst/>
              <a:uFillTx/>
              <a:latin typeface="华文楷体" panose="02010600040101010101" charset="-122"/>
              <a:ea typeface="华文楷体" panose="02010600040101010101" charset="-122"/>
              <a:cs typeface="Helvetica Light"/>
              <a:sym typeface="+mn-ea"/>
            </a:endParaRPr>
          </a:p>
          <a:p>
            <a:pPr algn="l" defTabSz="130048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 sz="2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sz="2800">
              <a:latin typeface="华文楷体" panose="02010600040101010101" charset="-122"/>
              <a:ea typeface="华文楷体" panose="02010600040101010101" charset="-122"/>
            </a:endParaRPr>
          </a:p>
          <a:p>
            <a:pPr algn="l" defTabSz="130048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sz="2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华文楷体" panose="02010600040101010101" charset="-122"/>
                <a:ea typeface="华文楷体" panose="02010600040101010101" charset="-122"/>
                <a:cs typeface="Helvetica Light"/>
                <a:sym typeface="+mn-ea"/>
              </a:rPr>
              <a:t>端午节人们要吃粽子，划龙舟。</a:t>
            </a:r>
            <a:endParaRPr sz="2400">
              <a:ln>
                <a:noFill/>
              </a:ln>
              <a:solidFill>
                <a:srgbClr val="000000"/>
              </a:solidFill>
              <a:effectLst/>
              <a:uFillTx/>
              <a:latin typeface="华文楷体" panose="02010600040101010101" charset="-122"/>
              <a:ea typeface="华文楷体" panose="02010600040101010101" charset="-122"/>
              <a:cs typeface="Helvetica Light"/>
              <a:sym typeface="+mn-ea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821777" y="1546583"/>
            <a:ext cx="2954639" cy="1883410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/>
          <a:p>
            <a:pPr algn="l" defTabSz="1300480">
              <a:defRPr sz="33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600" b="1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华文楷体" panose="02010600040101010101" charset="-122"/>
                <a:ea typeface="华文楷体" panose="02010600040101010101" charset="-122"/>
                <a:cs typeface="Helvetica Light"/>
              </a:rPr>
              <a:t>棉花</a:t>
            </a:r>
            <a:endParaRPr>
              <a:latin typeface="华文楷体" panose="02010600040101010101" charset="-122"/>
              <a:ea typeface="华文楷体" panose="02010600040101010101" charset="-122"/>
            </a:endParaRPr>
          </a:p>
          <a:p>
            <a:pPr algn="l" defTabSz="1300480">
              <a:defRPr sz="2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>
              <a:latin typeface="华文楷体" panose="02010600040101010101" charset="-122"/>
              <a:ea typeface="华文楷体" panose="02010600040101010101" charset="-122"/>
            </a:endParaRPr>
          </a:p>
          <a:p>
            <a:pPr algn="l" defTabSz="1300480">
              <a:defRPr sz="1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>
              <a:latin typeface="华文楷体" panose="02010600040101010101" charset="-122"/>
              <a:ea typeface="华文楷体" panose="02010600040101010101" charset="-122"/>
            </a:endParaRPr>
          </a:p>
          <a:p>
            <a:pPr algn="l"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sz="2400">
                <a:latin typeface="华文楷体" panose="02010600040101010101" charset="-122"/>
                <a:ea typeface="华文楷体" panose="02010600040101010101" charset="-122"/>
              </a:rPr>
              <a:t>雪白的棉花像天上的白云。</a:t>
            </a:r>
            <a:endParaRPr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3121594" y="4231658"/>
            <a:ext cx="2954638" cy="1683385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/>
          <a:p>
            <a:pPr algn="l" defTabSz="1300480">
              <a:defRPr sz="33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b="1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化石</a:t>
            </a:r>
            <a:endParaRPr>
              <a:latin typeface="华文楷体" panose="02010600040101010101" charset="-122"/>
              <a:ea typeface="华文楷体" panose="02010600040101010101" charset="-122"/>
            </a:endParaRPr>
          </a:p>
          <a:p>
            <a:pPr algn="l" defTabSz="1300480">
              <a:defRPr sz="2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>
              <a:latin typeface="华文楷体" panose="02010600040101010101" charset="-122"/>
              <a:ea typeface="华文楷体" panose="02010600040101010101" charset="-122"/>
            </a:endParaRPr>
          </a:p>
          <a:p>
            <a:pPr algn="l"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sz="2400">
                <a:latin typeface="华文楷体" panose="02010600040101010101" charset="-122"/>
                <a:ea typeface="华文楷体" panose="02010600040101010101" charset="-122"/>
              </a:rPr>
              <a:t>科学家们在这儿发现了一些动物化石。</a:t>
            </a:r>
            <a:endParaRPr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821777" y="4349451"/>
            <a:ext cx="2954639" cy="1360170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/>
          <a:p>
            <a:pPr algn="l" defTabSz="1300480">
              <a:defRPr sz="33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600" b="1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华文楷体" panose="02010600040101010101" charset="-122"/>
                <a:ea typeface="华文楷体" panose="02010600040101010101" charset="-122"/>
                <a:cs typeface="Helvetica Light"/>
              </a:rPr>
              <a:t>花蕾</a:t>
            </a:r>
            <a:endParaRPr>
              <a:latin typeface="华文楷体" panose="02010600040101010101" charset="-122"/>
              <a:ea typeface="华文楷体" panose="02010600040101010101" charset="-122"/>
            </a:endParaRPr>
          </a:p>
          <a:p>
            <a:pPr algn="l" defTabSz="1300480">
              <a:defRPr sz="2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>
              <a:latin typeface="华文楷体" panose="02010600040101010101" charset="-122"/>
              <a:ea typeface="华文楷体" panose="02010600040101010101" charset="-122"/>
            </a:endParaRPr>
          </a:p>
          <a:p>
            <a:pPr algn="l"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sz="2400">
                <a:latin typeface="华文楷体" panose="02010600040101010101" charset="-122"/>
                <a:ea typeface="华文楷体" panose="02010600040101010101" charset="-122"/>
              </a:rPr>
              <a:t>花蕾含苞待放。</a:t>
            </a:r>
            <a:endParaRPr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306320" y="554355"/>
            <a:ext cx="7295515" cy="599440"/>
            <a:chOff x="-3242" y="4336"/>
            <a:chExt cx="17738" cy="1201"/>
          </a:xfrm>
        </p:grpSpPr>
        <p:sp>
          <p:nvSpPr>
            <p:cNvPr id="14" name="文本框 13"/>
            <p:cNvSpPr txBox="1"/>
            <p:nvPr/>
          </p:nvSpPr>
          <p:spPr>
            <a:xfrm>
              <a:off x="-3242" y="4553"/>
              <a:ext cx="17649" cy="8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词汇：看图片，熟悉下列名词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242" y="4336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99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99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99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 advAuto="0"/>
      <p:bldP spid="254" grpId="0" animBg="1" advAuto="0"/>
      <p:bldP spid="255" grpId="0" animBg="1" advAuto="0"/>
      <p:bldP spid="256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!!1"/>
          <p:cNvSpPr/>
          <p:nvPr/>
        </p:nvSpPr>
        <p:spPr>
          <a:xfrm>
            <a:off x="556895" y="1602105"/>
            <a:ext cx="2452370" cy="1820545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556895" y="4147185"/>
            <a:ext cx="2452370" cy="1862455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!!1"/>
          <p:cNvSpPr/>
          <p:nvPr/>
        </p:nvSpPr>
        <p:spPr>
          <a:xfrm>
            <a:off x="6188710" y="1602105"/>
            <a:ext cx="2452370" cy="1820545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"/>
          <p:cNvSpPr/>
          <p:nvPr/>
        </p:nvSpPr>
        <p:spPr>
          <a:xfrm>
            <a:off x="6188710" y="4147185"/>
            <a:ext cx="2452370" cy="1862455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Shape 267"/>
          <p:cNvSpPr/>
          <p:nvPr/>
        </p:nvSpPr>
        <p:spPr>
          <a:xfrm>
            <a:off x="3063809" y="1690093"/>
            <a:ext cx="2954638" cy="1852930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/>
          <a:p>
            <a:pPr algn="l" defTabSz="1300480">
              <a:defRPr sz="33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600" b="1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华文楷体" panose="02010600040101010101" charset="-122"/>
                <a:ea typeface="华文楷体" panose="02010600040101010101" charset="-122"/>
                <a:cs typeface="Helvetica Light"/>
              </a:rPr>
              <a:t>卡通</a:t>
            </a:r>
            <a:endParaRPr>
              <a:latin typeface="华文楷体" panose="02010600040101010101" charset="-122"/>
              <a:ea typeface="华文楷体" panose="02010600040101010101" charset="-122"/>
            </a:endParaRPr>
          </a:p>
          <a:p>
            <a:pPr algn="l" defTabSz="1300480">
              <a:defRPr sz="2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>
              <a:latin typeface="华文楷体" panose="02010600040101010101" charset="-122"/>
              <a:ea typeface="华文楷体" panose="02010600040101010101" charset="-122"/>
            </a:endParaRPr>
          </a:p>
          <a:p>
            <a:pPr algn="l"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sz="2800">
                <a:latin typeface="华文楷体" panose="02010600040101010101" charset="-122"/>
                <a:ea typeface="华文楷体" panose="02010600040101010101" charset="-122"/>
              </a:rPr>
              <a:t>我特别喜欢迪士尼的卡通人物。</a:t>
            </a:r>
            <a:endParaRPr sz="28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727797" y="1592938"/>
            <a:ext cx="2954639" cy="1852930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/>
          <a:p>
            <a:pPr algn="l" defTabSz="1300480">
              <a:defRPr sz="33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600" b="1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华文楷体" panose="02010600040101010101" charset="-122"/>
                <a:ea typeface="华文楷体" panose="02010600040101010101" charset="-122"/>
                <a:cs typeface="Helvetica Light"/>
              </a:rPr>
              <a:t>雷达</a:t>
            </a:r>
            <a:endParaRPr>
              <a:latin typeface="华文楷体" panose="02010600040101010101" charset="-122"/>
              <a:ea typeface="华文楷体" panose="02010600040101010101" charset="-122"/>
            </a:endParaRPr>
          </a:p>
          <a:p>
            <a:pPr algn="l" defTabSz="1300480">
              <a:defRPr sz="2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>
              <a:latin typeface="华文楷体" panose="02010600040101010101" charset="-122"/>
              <a:ea typeface="华文楷体" panose="02010600040101010101" charset="-122"/>
            </a:endParaRPr>
          </a:p>
          <a:p>
            <a:pPr algn="l"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sz="2800">
                <a:latin typeface="华文楷体" panose="02010600040101010101" charset="-122"/>
                <a:ea typeface="华文楷体" panose="02010600040101010101" charset="-122"/>
              </a:rPr>
              <a:t>雷达探测到了一些陌生的信号。</a:t>
            </a:r>
            <a:endParaRPr sz="28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3063809" y="4052271"/>
            <a:ext cx="2954638" cy="2283460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/>
          <a:p>
            <a:pPr algn="l" defTabSz="1300480">
              <a:defRPr sz="33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600" b="1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华文楷体" panose="02010600040101010101" charset="-122"/>
                <a:ea typeface="华文楷体" panose="02010600040101010101" charset="-122"/>
                <a:cs typeface="Helvetica Light"/>
              </a:rPr>
              <a:t>直径</a:t>
            </a: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 defTabSz="1300480">
              <a:defRPr sz="2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他画的这个圆半径3厘米，直径6厘米。</a:t>
            </a:r>
            <a:endParaRPr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8871942" y="4027506"/>
            <a:ext cx="2954639" cy="1852930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/>
          <a:p>
            <a:pPr algn="l" defTabSz="1300480">
              <a:defRPr sz="33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600" b="1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华文楷体" panose="02010600040101010101" charset="-122"/>
                <a:ea typeface="华文楷体" panose="02010600040101010101" charset="-122"/>
                <a:cs typeface="Helvetica Light"/>
              </a:rPr>
              <a:t>标本</a:t>
            </a:r>
            <a:endParaRPr>
              <a:latin typeface="华文楷体" panose="02010600040101010101" charset="-122"/>
              <a:ea typeface="华文楷体" panose="02010600040101010101" charset="-122"/>
            </a:endParaRPr>
          </a:p>
          <a:p>
            <a:pPr algn="l" defTabSz="1300480">
              <a:defRPr sz="2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>
              <a:latin typeface="华文楷体" panose="02010600040101010101" charset="-122"/>
              <a:ea typeface="华文楷体" panose="02010600040101010101" charset="-122"/>
            </a:endParaRPr>
          </a:p>
          <a:p>
            <a:pPr algn="l"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sz="2800">
                <a:latin typeface="华文楷体" panose="02010600040101010101" charset="-122"/>
                <a:ea typeface="华文楷体" panose="02010600040101010101" charset="-122"/>
              </a:rPr>
              <a:t>我制作了一些蝴蝶标本。</a:t>
            </a:r>
            <a:endParaRPr sz="28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06320" y="662663"/>
            <a:ext cx="7258910" cy="414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algn="ctr" defTabSz="914400" rtl="0" fontAlgn="auto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词汇：看图片，熟悉下列名词</a:t>
            </a:r>
            <a:endParaRPr lang="zh-CN" altLang="en-US" sz="2800" dirty="0">
              <a:solidFill>
                <a:srgbClr val="B8975A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306320" y="554355"/>
            <a:ext cx="7295515" cy="599440"/>
            <a:chOff x="-3242" y="4336"/>
            <a:chExt cx="17738" cy="1201"/>
          </a:xfrm>
        </p:grpSpPr>
        <p:sp>
          <p:nvSpPr>
            <p:cNvPr id="5" name="文本框 4"/>
            <p:cNvSpPr txBox="1"/>
            <p:nvPr/>
          </p:nvSpPr>
          <p:spPr>
            <a:xfrm>
              <a:off x="-3242" y="4553"/>
              <a:ext cx="17649" cy="8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词汇：看图片，熟悉下列名词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242" y="4336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6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99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9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99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 advAuto="0"/>
      <p:bldP spid="268" grpId="0" animBg="1" advAuto="0"/>
      <p:bldP spid="269" grpId="0" animBg="1" advAuto="0"/>
      <p:bldP spid="270" grpId="0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!!1"/>
          <p:cNvSpPr/>
          <p:nvPr/>
        </p:nvSpPr>
        <p:spPr>
          <a:xfrm>
            <a:off x="469900" y="2362200"/>
            <a:ext cx="2452370" cy="1820545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!!1"/>
          <p:cNvSpPr/>
          <p:nvPr/>
        </p:nvSpPr>
        <p:spPr>
          <a:xfrm>
            <a:off x="6161405" y="2355215"/>
            <a:ext cx="2452370" cy="1820545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Shape 280"/>
          <p:cNvSpPr/>
          <p:nvPr/>
        </p:nvSpPr>
        <p:spPr>
          <a:xfrm>
            <a:off x="3036956" y="2449831"/>
            <a:ext cx="2954638" cy="1729740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/>
          <a:p>
            <a:pPr algn="l" defTabSz="1300480">
              <a:defRPr sz="33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600" b="1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华文楷体" panose="02010600040101010101" charset="-122"/>
                <a:ea typeface="华文楷体" panose="02010600040101010101" charset="-122"/>
                <a:cs typeface="Helvetica Light"/>
              </a:rPr>
              <a:t>舞蹈</a:t>
            </a:r>
            <a:endParaRPr>
              <a:latin typeface="华文楷体" panose="02010600040101010101" charset="-122"/>
              <a:ea typeface="华文楷体" panose="02010600040101010101" charset="-122"/>
            </a:endParaRPr>
          </a:p>
          <a:p>
            <a:pPr algn="l" defTabSz="1300480">
              <a:defRPr sz="2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>
              <a:latin typeface="华文楷体" panose="02010600040101010101" charset="-122"/>
              <a:ea typeface="华文楷体" panose="02010600040101010101" charset="-122"/>
            </a:endParaRPr>
          </a:p>
          <a:p>
            <a:pPr algn="l"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sz="2400">
                <a:latin typeface="华文楷体" panose="02010600040101010101" charset="-122"/>
                <a:ea typeface="华文楷体" panose="02010600040101010101" charset="-122"/>
              </a:rPr>
              <a:t>舞蹈总是带给人美的享受。</a:t>
            </a:r>
            <a:endParaRPr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8783494" y="2635250"/>
            <a:ext cx="2954638" cy="1360170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/>
          <a:p>
            <a:pPr algn="l" defTabSz="1300480">
              <a:defRPr sz="33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600" b="1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华文楷体" panose="02010600040101010101" charset="-122"/>
                <a:ea typeface="华文楷体" panose="02010600040101010101" charset="-122"/>
                <a:cs typeface="Helvetica Light"/>
              </a:rPr>
              <a:t>立方</a:t>
            </a:r>
            <a:endParaRPr>
              <a:latin typeface="华文楷体" panose="02010600040101010101" charset="-122"/>
              <a:ea typeface="华文楷体" panose="02010600040101010101" charset="-122"/>
            </a:endParaRPr>
          </a:p>
          <a:p>
            <a:pPr algn="l" defTabSz="1300480">
              <a:defRPr sz="2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>
              <a:latin typeface="华文楷体" panose="02010600040101010101" charset="-122"/>
              <a:ea typeface="华文楷体" panose="02010600040101010101" charset="-122"/>
            </a:endParaRPr>
          </a:p>
          <a:p>
            <a:pPr algn="l"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sz="2400">
                <a:latin typeface="华文楷体" panose="02010600040101010101" charset="-122"/>
                <a:ea typeface="华文楷体" panose="02010600040101010101" charset="-122"/>
              </a:rPr>
              <a:t>那儿有三个立方体。</a:t>
            </a:r>
            <a:endParaRPr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06320" y="662663"/>
            <a:ext cx="7258910" cy="414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algn="ctr" defTabSz="914400" rtl="0" fontAlgn="auto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词汇：看图片，熟悉下列名词</a:t>
            </a:r>
            <a:endParaRPr lang="zh-CN" altLang="en-US" sz="2800" dirty="0">
              <a:solidFill>
                <a:srgbClr val="B8975A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306320" y="554355"/>
            <a:ext cx="7295515" cy="599440"/>
            <a:chOff x="-3242" y="4336"/>
            <a:chExt cx="17738" cy="1201"/>
          </a:xfrm>
        </p:grpSpPr>
        <p:sp>
          <p:nvSpPr>
            <p:cNvPr id="5" name="文本框 4"/>
            <p:cNvSpPr txBox="1"/>
            <p:nvPr/>
          </p:nvSpPr>
          <p:spPr>
            <a:xfrm>
              <a:off x="-3242" y="4553"/>
              <a:ext cx="17649" cy="8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词汇：看图片，熟悉下列名词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242" y="4336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4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99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animBg="1" advAuto="0"/>
      <p:bldP spid="281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阅读语段，模仿造句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1863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睡眠障碍是很多现代人面临的问题，课文从中国发布的睡眠指数引入，谈了影响成人健康睡眠的因素、睡眠障碍的表现、睡眠不足对人体的影响以及对付失眠症的办法。请参考课本练习5，把课文缩写成400字左右的短文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第三十课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Lesson30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Leah M\Desktop\容忍.png容忍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8175" y="2435543"/>
            <a:ext cx="2518410" cy="19691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Leah M\Desktop\alcohol.pngalcohol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01043" y="667102"/>
            <a:ext cx="1097915" cy="6457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Leah M\Desktop\蹬.png蹬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74373" y="5267410"/>
            <a:ext cx="1158875" cy="8051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38577\Desktop\3.jpe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41378" y="7445042"/>
            <a:ext cx="817245" cy="5899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róng rěn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容忍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bear, to tolerate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06742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他的傲慢让在场的人都无法容忍。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Leah M\Desktop\蹬.png蹬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62315" y="2614613"/>
            <a:ext cx="2317750" cy="16109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Leah M\Desktop\拳头.png拳头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3443" y="5334084"/>
            <a:ext cx="894715" cy="671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Leah M\Desktop\容忍.png容忍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47068" y="518512"/>
            <a:ext cx="1205865" cy="9429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6.jpeg6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2473" y="-1440000"/>
            <a:ext cx="1075055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4.png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44833" y="7312645"/>
            <a:ext cx="141033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dēng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蹬</a:t>
              </a:r>
              <a:endParaRPr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kick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67005" y="5401945"/>
            <a:ext cx="8035925" cy="720090"/>
            <a:chOff x="85" y="9126"/>
            <a:chExt cx="1265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272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5" y="9282"/>
              <a:ext cx="126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在经过那段陡坡时他弓着身子奋力向前蹬车。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88.xml><?xml version="1.0" encoding="utf-8"?>
<p:tagLst xmlns:p="http://schemas.openxmlformats.org/presentationml/2006/main">
  <p:tag name="KSO_WM_SPECIAL_SOURCE" val="bdnull"/>
</p:tagLst>
</file>

<file path=ppt/tags/tag189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KSO_WM_UNIT_TABLE_BEAUTIFY" val="smartTable{a3504bfe-9be4-4cbb-8cd9-10c76e4b185a}"/>
</p:tagLst>
</file>

<file path=ppt/tags/tag30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15.xml><?xml version="1.0" encoding="utf-8"?>
<p:tagLst xmlns:p="http://schemas.openxmlformats.org/presentationml/2006/main">
  <p:tag name="KSO_WM_SPECIAL_SOURCE" val="bdnull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3.xml><?xml version="1.0" encoding="utf-8"?>
<p:tagLst xmlns:p="http://schemas.openxmlformats.org/presentationml/2006/main">
  <p:tag name="KSO_WM_UNIT_TABLE_BEAUTIFY" val="smartTable{a3504bfe-9be4-4cbb-8cd9-10c76e4b185a}"/>
</p:tagLst>
</file>

<file path=ppt/tags/tag43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5.xml><?xml version="1.0" encoding="utf-8"?>
<p:tagLst xmlns:p="http://schemas.openxmlformats.org/presentationml/2006/main">
  <p:tag name="KSO_WM_UNIT_TABLE_BEAUTIFY" val="smartTable{a3504bfe-9be4-4cbb-8cd9-10c76e4b185a}"/>
</p:tagLst>
</file>

<file path=ppt/tags/tag43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7.xml><?xml version="1.0" encoding="utf-8"?>
<p:tagLst xmlns:p="http://schemas.openxmlformats.org/presentationml/2006/main">
  <p:tag name="KSO_WM_UNIT_TABLE_BEAUTIFY" val="smartTable{87614cb0-3adb-4a92-b5f7-4cdfa53a4c9e}"/>
  <p:tag name="TABLE_ENDDRAG_ORIGIN_RECT" val="847*302"/>
  <p:tag name="TABLE_ENDDRAG_RECT" val="30*220*847*302"/>
</p:tagLst>
</file>

<file path=ppt/tags/tag43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4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5.xml><?xml version="1.0" encoding="utf-8"?>
<p:tagLst xmlns:p="http://schemas.openxmlformats.org/presentationml/2006/main">
  <p:tag name="KSO_WM_SPECIAL_SOURCE" val="bdnull"/>
</p:tagLst>
</file>

<file path=ppt/tags/tag446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新版空白演示配色">
    <a:dk1>
      <a:srgbClr val="000000"/>
    </a:dk1>
    <a:lt1>
      <a:srgbClr val="FFFFFF"/>
    </a:lt1>
    <a:dk2>
      <a:srgbClr val="0F1423"/>
    </a:dk2>
    <a:lt2>
      <a:srgbClr val="FFFFFF"/>
    </a:lt2>
    <a:accent1>
      <a:srgbClr val="6096E6"/>
    </a:accent1>
    <a:accent2>
      <a:srgbClr val="58B6E5"/>
    </a:accent2>
    <a:accent3>
      <a:srgbClr val="56CA95"/>
    </a:accent3>
    <a:accent4>
      <a:srgbClr val="FFBA55"/>
    </a:accent4>
    <a:accent5>
      <a:srgbClr val="F18870"/>
    </a:accent5>
    <a:accent6>
      <a:srgbClr val="EC5F74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10863</Words>
  <Application>WPS Presentation</Application>
  <PresentationFormat>宽屏</PresentationFormat>
  <Paragraphs>1386</Paragraphs>
  <Slides>76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102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Times New Roman</vt:lpstr>
      <vt:lpstr>Arial Unicode MS</vt:lpstr>
      <vt:lpstr>Calibri</vt:lpstr>
      <vt:lpstr>Times New Roman</vt:lpstr>
      <vt:lpstr>方正喵呜体</vt:lpstr>
      <vt:lpstr>Helvetica Light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Cherries Huynh</cp:lastModifiedBy>
  <cp:revision>1713</cp:revision>
  <dcterms:created xsi:type="dcterms:W3CDTF">2022-10-08T17:36:00Z</dcterms:created>
  <dcterms:modified xsi:type="dcterms:W3CDTF">2022-11-02T16:10:22Z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D0268E44CFA84A74B5CA2A0CEDBC4164</vt:lpwstr>
  </property>
</Properties>
</file>